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147328145"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2" r:id="rId17"/>
    <p:sldId id="273" r:id="rId18"/>
    <p:sldId id="274" r:id="rId19"/>
    <p:sldId id="275" r:id="rId20"/>
    <p:sldId id="276" r:id="rId21"/>
    <p:sldId id="277" r:id="rId22"/>
    <p:sldId id="278" r:id="rId23"/>
    <p:sldId id="279" r:id="rId24"/>
    <p:sldId id="280" r:id="rId25"/>
    <p:sldId id="290" r:id="rId26"/>
    <p:sldId id="294" r:id="rId27"/>
    <p:sldId id="291" r:id="rId28"/>
    <p:sldId id="308" r:id="rId29"/>
    <p:sldId id="292" r:id="rId30"/>
    <p:sldId id="293" r:id="rId31"/>
    <p:sldId id="295" r:id="rId32"/>
    <p:sldId id="296" r:id="rId33"/>
    <p:sldId id="297" r:id="rId34"/>
    <p:sldId id="298" r:id="rId35"/>
    <p:sldId id="299" r:id="rId36"/>
    <p:sldId id="283" r:id="rId37"/>
    <p:sldId id="284" r:id="rId38"/>
    <p:sldId id="285" r:id="rId39"/>
    <p:sldId id="286" r:id="rId40"/>
    <p:sldId id="287" r:id="rId41"/>
    <p:sldId id="289" r:id="rId42"/>
    <p:sldId id="300" r:id="rId43"/>
    <p:sldId id="288" r:id="rId44"/>
    <p:sldId id="302" r:id="rId45"/>
    <p:sldId id="303" r:id="rId46"/>
    <p:sldId id="306" r:id="rId47"/>
    <p:sldId id="304" r:id="rId48"/>
    <p:sldId id="305" r:id="rId49"/>
    <p:sldId id="307" r:id="rId50"/>
    <p:sldId id="309" r:id="rId51"/>
    <p:sldId id="310" r:id="rId52"/>
    <p:sldId id="311" r:id="rId53"/>
    <p:sldId id="312" r:id="rId54"/>
    <p:sldId id="313" r:id="rId55"/>
    <p:sldId id="314" r:id="rId56"/>
    <p:sldId id="2147328140" r:id="rId57"/>
    <p:sldId id="2147328141" r:id="rId58"/>
    <p:sldId id="2147328142" r:id="rId59"/>
    <p:sldId id="2147328139" r:id="rId60"/>
    <p:sldId id="2147328136" r:id="rId61"/>
    <p:sldId id="2147328143" r:id="rId62"/>
    <p:sldId id="2147328144" r:id="rId63"/>
    <p:sldId id="2147328146" r:id="rId64"/>
    <p:sldId id="214732814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7D23"/>
    <a:srgbClr val="0AECA6"/>
    <a:srgbClr val="215F9A"/>
    <a:srgbClr val="2753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69804" autoAdjust="0"/>
  </p:normalViewPr>
  <p:slideViewPr>
    <p:cSldViewPr snapToGrid="0">
      <p:cViewPr>
        <p:scale>
          <a:sx n="33" d="100"/>
          <a:sy n="33" d="100"/>
        </p:scale>
        <p:origin x="2270" y="58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4572C-7F6C-402C-86BD-7D5A5345ECAF}" type="datetimeFigureOut">
              <a:rPr lang="en-US" smtClean="0"/>
              <a:t>3/25/2025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41B58-B3D4-497F-A70A-84A0BA259BE7}" type="slidenum">
              <a:rPr lang="en-US" smtClean="0"/>
              <a:t>‹#›</a:t>
            </a:fld>
            <a:endParaRPr lang="en-US"/>
          </a:p>
        </p:txBody>
      </p:sp>
    </p:spTree>
    <p:extLst>
      <p:ext uri="{BB962C8B-B14F-4D97-AF65-F5344CB8AC3E}">
        <p14:creationId xmlns:p14="http://schemas.microsoft.com/office/powerpoint/2010/main" val="42934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a:t>
            </a:fld>
            <a:endParaRPr lang="en-US"/>
          </a:p>
        </p:txBody>
      </p:sp>
    </p:spTree>
    <p:extLst>
      <p:ext uri="{BB962C8B-B14F-4D97-AF65-F5344CB8AC3E}">
        <p14:creationId xmlns:p14="http://schemas.microsoft.com/office/powerpoint/2010/main" val="96096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63</a:t>
            </a:fld>
            <a:endParaRPr lang="en-US"/>
          </a:p>
        </p:txBody>
      </p:sp>
    </p:spTree>
    <p:extLst>
      <p:ext uri="{BB962C8B-B14F-4D97-AF65-F5344CB8AC3E}">
        <p14:creationId xmlns:p14="http://schemas.microsoft.com/office/powerpoint/2010/main" val="149652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25</a:t>
            </a:fld>
            <a:endParaRPr lang="en-US"/>
          </a:p>
        </p:txBody>
      </p:sp>
    </p:spTree>
    <p:extLst>
      <p:ext uri="{BB962C8B-B14F-4D97-AF65-F5344CB8AC3E}">
        <p14:creationId xmlns:p14="http://schemas.microsoft.com/office/powerpoint/2010/main" val="8162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27</a:t>
            </a:fld>
            <a:endParaRPr lang="en-US"/>
          </a:p>
        </p:txBody>
      </p:sp>
    </p:spTree>
    <p:extLst>
      <p:ext uri="{BB962C8B-B14F-4D97-AF65-F5344CB8AC3E}">
        <p14:creationId xmlns:p14="http://schemas.microsoft.com/office/powerpoint/2010/main" val="426388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Modulating in primary side; same amount of phase shift also in secondary side</a:t>
            </a:r>
          </a:p>
          <a:p>
            <a:r>
              <a:rPr lang="en-GB" dirty="0"/>
              <a:t>Phase shift gives rise to a positive</a:t>
            </a:r>
          </a:p>
          <a:p>
            <a:r>
              <a:rPr lang="en-GB" dirty="0"/>
              <a:t>Power in the inductor is proportional to the width</a:t>
            </a:r>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43</a:t>
            </a:fld>
            <a:endParaRPr lang="en-US"/>
          </a:p>
        </p:txBody>
      </p:sp>
    </p:spTree>
    <p:extLst>
      <p:ext uri="{BB962C8B-B14F-4D97-AF65-F5344CB8AC3E}">
        <p14:creationId xmlns:p14="http://schemas.microsoft.com/office/powerpoint/2010/main" val="368159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44</a:t>
            </a:fld>
            <a:endParaRPr lang="en-US"/>
          </a:p>
        </p:txBody>
      </p:sp>
    </p:spTree>
    <p:extLst>
      <p:ext uri="{BB962C8B-B14F-4D97-AF65-F5344CB8AC3E}">
        <p14:creationId xmlns:p14="http://schemas.microsoft.com/office/powerpoint/2010/main" val="409346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TPS example – ZVS and total rms value is </a:t>
            </a:r>
            <a:r>
              <a:rPr lang="en-GB"/>
              <a:t>much better at DPS</a:t>
            </a:r>
            <a:endParaRPr lang="en-US"/>
          </a:p>
        </p:txBody>
      </p:sp>
      <p:sp>
        <p:nvSpPr>
          <p:cNvPr id="4" name="Slide Number Placeholder 3"/>
          <p:cNvSpPr>
            <a:spLocks noGrp="1"/>
          </p:cNvSpPr>
          <p:nvPr>
            <p:ph type="sldNum" sz="quarter" idx="5"/>
          </p:nvPr>
        </p:nvSpPr>
        <p:spPr/>
        <p:txBody>
          <a:bodyPr/>
          <a:lstStyle/>
          <a:p>
            <a:fld id="{B0041B58-B3D4-497F-A70A-84A0BA259BE7}" type="slidenum">
              <a:rPr lang="en-US" smtClean="0"/>
              <a:t>45</a:t>
            </a:fld>
            <a:endParaRPr lang="en-US"/>
          </a:p>
        </p:txBody>
      </p:sp>
    </p:spTree>
    <p:extLst>
      <p:ext uri="{BB962C8B-B14F-4D97-AF65-F5344CB8AC3E}">
        <p14:creationId xmlns:p14="http://schemas.microsoft.com/office/powerpoint/2010/main" val="233683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52</a:t>
            </a:fld>
            <a:endParaRPr lang="en-US"/>
          </a:p>
        </p:txBody>
      </p:sp>
    </p:spTree>
    <p:extLst>
      <p:ext uri="{BB962C8B-B14F-4D97-AF65-F5344CB8AC3E}">
        <p14:creationId xmlns:p14="http://schemas.microsoft.com/office/powerpoint/2010/main" val="38924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CEA3-5643-6711-C18F-96F6D076C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6350D-7192-FD95-8FD4-5A1357178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58969-BF3C-EDE5-C79B-AD81051A50A2}"/>
              </a:ext>
            </a:extLst>
          </p:cNvPr>
          <p:cNvSpPr>
            <a:spLocks noGrp="1"/>
          </p:cNvSpPr>
          <p:nvPr>
            <p:ph type="body" idx="1"/>
          </p:nvPr>
        </p:nvSpPr>
        <p:spPr/>
        <p:txBody>
          <a:bodyPr/>
          <a:lstStyle/>
          <a:p>
            <a:r>
              <a:rPr lang="de-DE" dirty="0"/>
              <a:t>Total System Solutions approach:</a:t>
            </a:r>
          </a:p>
          <a:p>
            <a:endParaRPr lang="de-DE" dirty="0"/>
          </a:p>
          <a:p>
            <a:r>
              <a:rPr lang="en-US" dirty="0"/>
              <a:t>4 half bridges are implemented using Microchip </a:t>
            </a:r>
            <a:r>
              <a:rPr lang="en-US" dirty="0" err="1"/>
              <a:t>SiC</a:t>
            </a:r>
            <a:r>
              <a:rPr lang="en-US" dirty="0"/>
              <a:t> </a:t>
            </a:r>
            <a:r>
              <a:rPr lang="en-US" dirty="0" err="1"/>
              <a:t>mosfets</a:t>
            </a:r>
            <a:r>
              <a:rPr lang="en-US" dirty="0"/>
              <a:t> (Plug In Module)</a:t>
            </a:r>
          </a:p>
          <a:p>
            <a:r>
              <a:rPr lang="en-US" dirty="0"/>
              <a:t>Main control elements hinge around high speed </a:t>
            </a:r>
            <a:r>
              <a:rPr lang="en-US" dirty="0" err="1"/>
              <a:t>pwm</a:t>
            </a:r>
            <a:r>
              <a:rPr lang="en-US" dirty="0"/>
              <a:t> module from a dsPIC33C or dsPIC33A device carried on a </a:t>
            </a:r>
            <a:r>
              <a:rPr lang="en-US" dirty="0" err="1"/>
              <a:t>Pulg</a:t>
            </a:r>
            <a:r>
              <a:rPr lang="en-US" dirty="0"/>
              <a:t> In Module</a:t>
            </a:r>
          </a:p>
          <a:p>
            <a:endParaRPr lang="en-US" dirty="0"/>
          </a:p>
          <a:p>
            <a:r>
              <a:rPr lang="en-US" dirty="0"/>
              <a:t>Various other utility semiconductors made by Microchip across board</a:t>
            </a:r>
          </a:p>
          <a:p>
            <a:pPr marL="285750" indent="-285750">
              <a:buFontTx/>
              <a:buChar char="-"/>
            </a:pPr>
            <a:r>
              <a:rPr lang="en-US" dirty="0"/>
              <a:t>Isolated voltage sense, auxiliary power </a:t>
            </a:r>
            <a:r>
              <a:rPr lang="en-US" dirty="0" err="1"/>
              <a:t>regualtors</a:t>
            </a:r>
            <a:r>
              <a:rPr lang="en-US" dirty="0"/>
              <a:t>, CAN interface etc. </a:t>
            </a:r>
          </a:p>
          <a:p>
            <a:pPr marL="285750" indent="-285750">
              <a:buFontTx/>
              <a:buChar char="-"/>
            </a:pPr>
            <a:endParaRPr lang="en-US" dirty="0"/>
          </a:p>
          <a:p>
            <a:pPr marL="285750" indent="-285750">
              <a:buFontTx/>
              <a:buChar char="-"/>
            </a:pPr>
            <a:r>
              <a:rPr lang="en-US" dirty="0"/>
              <a:t>Payton: Shim Choke + Transformer</a:t>
            </a:r>
          </a:p>
          <a:p>
            <a:pPr marL="285750" indent="-285750">
              <a:buFontTx/>
              <a:buChar char="-"/>
            </a:pPr>
            <a:r>
              <a:rPr lang="en-US" dirty="0"/>
              <a:t>Wurth: HW DC link capacitors</a:t>
            </a:r>
          </a:p>
        </p:txBody>
      </p:sp>
      <p:sp>
        <p:nvSpPr>
          <p:cNvPr id="4" name="Slide Number Placeholder 3">
            <a:extLst>
              <a:ext uri="{FF2B5EF4-FFF2-40B4-BE49-F238E27FC236}">
                <a16:creationId xmlns:a16="http://schemas.microsoft.com/office/drawing/2014/main" id="{EAA82362-81A2-6E3F-B7F6-2A8C315786D6}"/>
              </a:ext>
            </a:extLst>
          </p:cNvPr>
          <p:cNvSpPr>
            <a:spLocks noGrp="1"/>
          </p:cNvSpPr>
          <p:nvPr>
            <p:ph type="sldNum" sz="quarter" idx="5"/>
          </p:nvPr>
        </p:nvSpPr>
        <p:spPr/>
        <p:txBody>
          <a:bodyPr/>
          <a:lstStyle/>
          <a:p>
            <a:fld id="{BFF8CB49-A7FB-5E4A-B599-DE2118135120}" type="slidenum">
              <a:rPr lang="en-US" smtClean="0"/>
              <a:t>59</a:t>
            </a:fld>
            <a:endParaRPr lang="en-US"/>
          </a:p>
        </p:txBody>
      </p:sp>
    </p:spTree>
    <p:extLst>
      <p:ext uri="{BB962C8B-B14F-4D97-AF65-F5344CB8AC3E}">
        <p14:creationId xmlns:p14="http://schemas.microsoft.com/office/powerpoint/2010/main" val="189523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Oscilloscope waveform capture:</a:t>
            </a:r>
          </a:p>
          <a:p>
            <a:endParaRPr lang="de-DE" dirty="0"/>
          </a:p>
          <a:p>
            <a:r>
              <a:rPr lang="de-DE" dirty="0"/>
              <a:t>Orange – primary AC voltage</a:t>
            </a:r>
          </a:p>
          <a:p>
            <a:r>
              <a:rPr lang="de-DE" dirty="0"/>
              <a:t>Yellow – secondary AC voltage</a:t>
            </a:r>
          </a:p>
          <a:p>
            <a:r>
              <a:rPr lang="de-DE" dirty="0"/>
              <a:t>Purple Blue – Current waveform in inductor and transformer </a:t>
            </a:r>
          </a:p>
          <a:p>
            <a:endParaRPr lang="de-DE" dirty="0"/>
          </a:p>
          <a:p>
            <a:r>
              <a:rPr lang="de-DE" dirty="0"/>
              <a:t>Blue – logic analyzer . 4PWM signals PG1 .. PG4 high side (the other 4 are simply complementary, so they have been left out for less clutter)</a:t>
            </a:r>
          </a:p>
          <a:p>
            <a:endParaRPr lang="de-DE" dirty="0"/>
          </a:p>
          <a:p>
            <a:r>
              <a:rPr lang="de-DE" dirty="0"/>
              <a:t>Comparison of Forward and Reverse operation</a:t>
            </a:r>
          </a:p>
          <a:p>
            <a:r>
              <a:rPr lang="de-DE" dirty="0"/>
              <a:t>Observe the 180° phase difference for current waveform. </a:t>
            </a:r>
          </a:p>
          <a:p>
            <a:r>
              <a:rPr lang="de-DE" dirty="0"/>
              <a:t>This translates to positive or negative active power flow</a:t>
            </a:r>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60</a:t>
            </a:fld>
            <a:endParaRPr lang="en-US"/>
          </a:p>
        </p:txBody>
      </p:sp>
    </p:spTree>
    <p:extLst>
      <p:ext uri="{BB962C8B-B14F-4D97-AF65-F5344CB8AC3E}">
        <p14:creationId xmlns:p14="http://schemas.microsoft.com/office/powerpoint/2010/main" val="321515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A32E-B97B-87FA-710D-C6BCE70FC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7D6E0-72D5-20FB-27D2-965F1F3CE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4AE379-E873-8CB6-4C82-5134CD232B6C}"/>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166D6511-6650-0615-0D9C-F4689F396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6D5D-669B-84F2-3D3E-5D390FDC5F56}"/>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57335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470D-1B2B-A156-6067-980407627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D3224-0C0F-6C72-8DD9-CD2F1611D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04202-A779-988C-0583-3D695DCC6144}"/>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A5C900AC-1107-B086-7CE7-2B1AEB021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56A8-02BD-540E-55C7-CD4FC025A60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36337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A1176-BDAB-0D63-9509-9A811AAE1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0557DD-1BF3-1AB1-50A2-F09BEEA8A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13366-E134-8F3F-80A8-FF5EF17912F3}"/>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2AA08E0D-9E0A-A5E9-CDDA-38E5ADF6E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233CD-6793-ACD6-599B-F23B64860317}"/>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90872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776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050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0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568-ADA9-3AF2-A4F4-26D8EF9BE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3B123-9F0B-FA20-C16E-DE2D2A2B6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321B-BF41-90AE-6E56-E1C23A00F3D9}"/>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C73C165E-6C8B-154D-37BC-0E4549D7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2A24F-FAE7-F259-F700-04BD2A26822E}"/>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25562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B950-ACB3-BA27-46FB-85070CB54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D69EF-1D59-FA26-62F2-3953211460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FA154-9B54-BEF9-692B-F4C4633FD709}"/>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FB32E34A-FABE-1A45-2A5E-ECB99FAE3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DEF-F642-9CCF-1E6E-97144B26ECDC}"/>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501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C764-934B-B604-7D42-0829524D8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69E33-61CF-4AB2-14FF-629881E0A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437D2-ECD4-3541-7445-7D86BBF27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55B1FF-F456-7AEF-C482-A464368D544E}"/>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6" name="Footer Placeholder 5">
            <a:extLst>
              <a:ext uri="{FF2B5EF4-FFF2-40B4-BE49-F238E27FC236}">
                <a16:creationId xmlns:a16="http://schemas.microsoft.com/office/drawing/2014/main" id="{0843FAD0-9494-47AE-0819-8EF5CF3CB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49CDD-2780-88BC-D790-0B394540A922}"/>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43011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A89-F78E-C0FA-F05C-0F8989B18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013DF-9D76-C3D8-92CE-CFBDC8A82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170EF-21DD-C1A8-1792-BBC967579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526AA2-777D-40CB-6B83-B0DFC1225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E244D-5F58-F028-EE65-2B10873D3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EB0D2-C155-4AB2-7C0A-1FA110D60E88}"/>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8" name="Footer Placeholder 7">
            <a:extLst>
              <a:ext uri="{FF2B5EF4-FFF2-40B4-BE49-F238E27FC236}">
                <a16:creationId xmlns:a16="http://schemas.microsoft.com/office/drawing/2014/main" id="{621D9C76-4F5A-57DA-B432-02730632A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3BA87-D3B9-9FEF-B9DB-47A1CA6DE5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61924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EC21-C9A3-04BD-5CCC-6D9BD29CA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D0192-AF56-634A-49B6-FA39E9997AAF}"/>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4" name="Footer Placeholder 3">
            <a:extLst>
              <a:ext uri="{FF2B5EF4-FFF2-40B4-BE49-F238E27FC236}">
                <a16:creationId xmlns:a16="http://schemas.microsoft.com/office/drawing/2014/main" id="{BD668C09-44A5-BECF-38F7-9321C548BB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BC68A2-B0F6-8778-F92A-04C46D80A6C0}"/>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4224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90187-DD51-9CA3-F3E5-D1BD6BC027E8}"/>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3" name="Footer Placeholder 2">
            <a:extLst>
              <a:ext uri="{FF2B5EF4-FFF2-40B4-BE49-F238E27FC236}">
                <a16:creationId xmlns:a16="http://schemas.microsoft.com/office/drawing/2014/main" id="{C74CB873-C0BC-52FE-1CE7-4ED5DAE4E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B73BDC-7A8B-EE8B-E6EC-8FDA09DC3E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143946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B76-D264-4723-B8E3-276DF935C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37CF36-AE33-8B4A-4BBE-39E505463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09672-A8F2-F792-D35E-338F44587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07C6F-5422-A90B-D0D1-1095703D44EF}"/>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6" name="Footer Placeholder 5">
            <a:extLst>
              <a:ext uri="{FF2B5EF4-FFF2-40B4-BE49-F238E27FC236}">
                <a16:creationId xmlns:a16="http://schemas.microsoft.com/office/drawing/2014/main" id="{282E976E-4AEB-5D46-AAC8-428820AA9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4C191-8C23-C1E7-8F66-E9B91CA841D3}"/>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88626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8860-D615-9C7E-3185-14554C132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D5245-66AF-A39A-D3BA-DE71C8887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49645-58B2-4537-79E3-16E5EF078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E3C11-4D3F-B830-B6A0-EAF04D440B31}"/>
              </a:ext>
            </a:extLst>
          </p:cNvPr>
          <p:cNvSpPr>
            <a:spLocks noGrp="1"/>
          </p:cNvSpPr>
          <p:nvPr>
            <p:ph type="dt" sz="half" idx="10"/>
          </p:nvPr>
        </p:nvSpPr>
        <p:spPr/>
        <p:txBody>
          <a:bodyPr/>
          <a:lstStyle/>
          <a:p>
            <a:fld id="{C8B5CE37-4518-4420-8E81-BDF4C2BF2F94}" type="datetimeFigureOut">
              <a:rPr lang="en-US" smtClean="0"/>
              <a:t>3/25/2025</a:t>
            </a:fld>
            <a:endParaRPr lang="en-US"/>
          </a:p>
        </p:txBody>
      </p:sp>
      <p:sp>
        <p:nvSpPr>
          <p:cNvPr id="6" name="Footer Placeholder 5">
            <a:extLst>
              <a:ext uri="{FF2B5EF4-FFF2-40B4-BE49-F238E27FC236}">
                <a16:creationId xmlns:a16="http://schemas.microsoft.com/office/drawing/2014/main" id="{B598B010-EE8D-7CEB-C56D-C991263A5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85ED2-3323-1291-80A1-9A4CA64C8A61}"/>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90888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1DF49-A9D7-B20F-59A2-C6BDBEBDC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07DEAF-3557-1FF6-EB09-DB31524BF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E6074-8F1E-EBF0-FFB7-E8D0E282A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B5CE37-4518-4420-8E81-BDF4C2BF2F94}" type="datetimeFigureOut">
              <a:rPr lang="en-US" smtClean="0"/>
              <a:t>3/25/2025</a:t>
            </a:fld>
            <a:endParaRPr lang="en-US"/>
          </a:p>
        </p:txBody>
      </p:sp>
      <p:sp>
        <p:nvSpPr>
          <p:cNvPr id="5" name="Footer Placeholder 4">
            <a:extLst>
              <a:ext uri="{FF2B5EF4-FFF2-40B4-BE49-F238E27FC236}">
                <a16:creationId xmlns:a16="http://schemas.microsoft.com/office/drawing/2014/main" id="{623A25FA-497F-008D-7EC7-4E3408116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49CF99E-31AA-D961-EF5B-B873FE6D4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F680C-DC35-4894-9890-1368593C2016}" type="slidenum">
              <a:rPr lang="en-US" smtClean="0"/>
              <a:t>‹#›</a:t>
            </a:fld>
            <a:endParaRPr lang="en-US"/>
          </a:p>
        </p:txBody>
      </p:sp>
    </p:spTree>
    <p:extLst>
      <p:ext uri="{BB962C8B-B14F-4D97-AF65-F5344CB8AC3E}">
        <p14:creationId xmlns:p14="http://schemas.microsoft.com/office/powerpoint/2010/main" val="327506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9.png"/><Relationship Id="rId17" Type="http://schemas.microsoft.com/office/2007/relationships/hdphoto" Target="../media/hdphoto8.wdp"/><Relationship Id="rId2" Type="http://schemas.openxmlformats.org/officeDocument/2006/relationships/image" Target="../media/image44.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4.wdp"/><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BD2-3287-83ED-0589-AAD02EB10709}"/>
              </a:ext>
            </a:extLst>
          </p:cNvPr>
          <p:cNvSpPr>
            <a:spLocks noGrp="1"/>
          </p:cNvSpPr>
          <p:nvPr>
            <p:ph type="ctrTitle"/>
          </p:nvPr>
        </p:nvSpPr>
        <p:spPr/>
        <p:txBody>
          <a:bodyPr/>
          <a:lstStyle/>
          <a:p>
            <a:r>
              <a:rPr lang="en-GB" dirty="0"/>
              <a:t>Dual Active Bridge</a:t>
            </a:r>
            <a:endParaRPr lang="en-US" dirty="0"/>
          </a:p>
        </p:txBody>
      </p:sp>
      <p:sp>
        <p:nvSpPr>
          <p:cNvPr id="3" name="Subtitle 2">
            <a:extLst>
              <a:ext uri="{FF2B5EF4-FFF2-40B4-BE49-F238E27FC236}">
                <a16:creationId xmlns:a16="http://schemas.microsoft.com/office/drawing/2014/main" id="{569612BA-91FC-F2EC-EE2B-99387DCB90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44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C728-9D82-F58D-4AF1-8966DCC37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83551-39D9-AE0E-4578-517936715E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F04333-A061-CCEC-D713-41663A86CDE1}"/>
              </a:ext>
            </a:extLst>
          </p:cNvPr>
          <p:cNvPicPr>
            <a:picLocks noChangeAspect="1"/>
          </p:cNvPicPr>
          <p:nvPr/>
        </p:nvPicPr>
        <p:blipFill>
          <a:blip r:embed="rId2"/>
          <a:stretch>
            <a:fillRect/>
          </a:stretch>
        </p:blipFill>
        <p:spPr>
          <a:xfrm>
            <a:off x="1681316" y="1657137"/>
            <a:ext cx="9173497" cy="4519826"/>
          </a:xfrm>
          <a:prstGeom prst="rect">
            <a:avLst/>
          </a:prstGeom>
        </p:spPr>
      </p:pic>
      <p:sp>
        <p:nvSpPr>
          <p:cNvPr id="6" name="Oval 5">
            <a:extLst>
              <a:ext uri="{FF2B5EF4-FFF2-40B4-BE49-F238E27FC236}">
                <a16:creationId xmlns:a16="http://schemas.microsoft.com/office/drawing/2014/main" id="{CE48D909-9699-0A9C-2CCB-566A7334E459}"/>
              </a:ext>
            </a:extLst>
          </p:cNvPr>
          <p:cNvSpPr/>
          <p:nvPr/>
        </p:nvSpPr>
        <p:spPr>
          <a:xfrm>
            <a:off x="1130710" y="4896465"/>
            <a:ext cx="4031225" cy="737419"/>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D4C18D-3217-CCFB-5308-9785C164F36C}"/>
              </a:ext>
            </a:extLst>
          </p:cNvPr>
          <p:cNvSpPr txBox="1"/>
          <p:nvPr/>
        </p:nvSpPr>
        <p:spPr>
          <a:xfrm>
            <a:off x="157315" y="5633884"/>
            <a:ext cx="5774530" cy="369332"/>
          </a:xfrm>
          <a:prstGeom prst="rect">
            <a:avLst/>
          </a:prstGeom>
          <a:noFill/>
        </p:spPr>
        <p:txBody>
          <a:bodyPr wrap="none" rtlCol="0">
            <a:spAutoFit/>
          </a:bodyPr>
          <a:lstStyle/>
          <a:p>
            <a:r>
              <a:rPr lang="en-GB" dirty="0">
                <a:solidFill>
                  <a:schemeClr val="accent2">
                    <a:lumMod val="75000"/>
                  </a:schemeClr>
                </a:solidFill>
              </a:rPr>
              <a:t>Inductor current naturally forces commutation of Diode</a:t>
            </a:r>
            <a:endParaRPr lang="en-US" dirty="0">
              <a:solidFill>
                <a:schemeClr val="accent2">
                  <a:lumMod val="75000"/>
                </a:schemeClr>
              </a:solidFill>
            </a:endParaRPr>
          </a:p>
        </p:txBody>
      </p:sp>
    </p:spTree>
    <p:extLst>
      <p:ext uri="{BB962C8B-B14F-4D97-AF65-F5344CB8AC3E}">
        <p14:creationId xmlns:p14="http://schemas.microsoft.com/office/powerpoint/2010/main" val="247671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9613-0C3F-DA21-9068-6FA4227317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9E4744-F7C8-60E6-E4BE-77826EB412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E20E5-7F58-48E3-81EE-41F8B573C09A}"/>
              </a:ext>
            </a:extLst>
          </p:cNvPr>
          <p:cNvPicPr>
            <a:picLocks noChangeAspect="1"/>
          </p:cNvPicPr>
          <p:nvPr/>
        </p:nvPicPr>
        <p:blipFill>
          <a:blip r:embed="rId2"/>
          <a:stretch>
            <a:fillRect/>
          </a:stretch>
        </p:blipFill>
        <p:spPr>
          <a:xfrm>
            <a:off x="1111045" y="1690688"/>
            <a:ext cx="9969910" cy="4585675"/>
          </a:xfrm>
          <a:prstGeom prst="rect">
            <a:avLst/>
          </a:prstGeom>
        </p:spPr>
      </p:pic>
    </p:spTree>
    <p:extLst>
      <p:ext uri="{BB962C8B-B14F-4D97-AF65-F5344CB8AC3E}">
        <p14:creationId xmlns:p14="http://schemas.microsoft.com/office/powerpoint/2010/main" val="188981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304-B4B0-596A-72C4-3B865AE1C0DF}"/>
              </a:ext>
            </a:extLst>
          </p:cNvPr>
          <p:cNvSpPr>
            <a:spLocks noGrp="1"/>
          </p:cNvSpPr>
          <p:nvPr>
            <p:ph type="title"/>
          </p:nvPr>
        </p:nvSpPr>
        <p:spPr/>
        <p:txBody>
          <a:bodyPr/>
          <a:lstStyle/>
          <a:p>
            <a:r>
              <a:rPr lang="en-GB" dirty="0"/>
              <a:t>Deadtime equation for ZVS</a:t>
            </a:r>
            <a:endParaRPr lang="en-US" dirty="0"/>
          </a:p>
        </p:txBody>
      </p:sp>
      <p:sp>
        <p:nvSpPr>
          <p:cNvPr id="7" name="Content Placeholder 6">
            <a:extLst>
              <a:ext uri="{FF2B5EF4-FFF2-40B4-BE49-F238E27FC236}">
                <a16:creationId xmlns:a16="http://schemas.microsoft.com/office/drawing/2014/main" id="{7BF997F4-8516-C247-3A82-18A7ECEB01D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B49E133-8586-1C6D-BFF1-D6AC4C48FECC}"/>
              </a:ext>
            </a:extLst>
          </p:cNvPr>
          <p:cNvPicPr>
            <a:picLocks noChangeAspect="1"/>
          </p:cNvPicPr>
          <p:nvPr/>
        </p:nvPicPr>
        <p:blipFill>
          <a:blip r:embed="rId2"/>
          <a:stretch>
            <a:fillRect/>
          </a:stretch>
        </p:blipFill>
        <p:spPr>
          <a:xfrm>
            <a:off x="1499419" y="1874383"/>
            <a:ext cx="9193161" cy="4302580"/>
          </a:xfrm>
          <a:prstGeom prst="rect">
            <a:avLst/>
          </a:prstGeom>
        </p:spPr>
      </p:pic>
    </p:spTree>
    <p:extLst>
      <p:ext uri="{BB962C8B-B14F-4D97-AF65-F5344CB8AC3E}">
        <p14:creationId xmlns:p14="http://schemas.microsoft.com/office/powerpoint/2010/main" val="394158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9BC3-572E-5081-0839-2B4FD5FB7209}"/>
              </a:ext>
            </a:extLst>
          </p:cNvPr>
          <p:cNvSpPr>
            <a:spLocks noGrp="1"/>
          </p:cNvSpPr>
          <p:nvPr>
            <p:ph type="title"/>
          </p:nvPr>
        </p:nvSpPr>
        <p:spPr/>
        <p:txBody>
          <a:bodyPr/>
          <a:lstStyle/>
          <a:p>
            <a:r>
              <a:rPr lang="en-GB" dirty="0"/>
              <a:t>ZCS</a:t>
            </a:r>
            <a:endParaRPr lang="en-US" dirty="0"/>
          </a:p>
        </p:txBody>
      </p:sp>
      <p:sp>
        <p:nvSpPr>
          <p:cNvPr id="3" name="Content Placeholder 2">
            <a:extLst>
              <a:ext uri="{FF2B5EF4-FFF2-40B4-BE49-F238E27FC236}">
                <a16:creationId xmlns:a16="http://schemas.microsoft.com/office/drawing/2014/main" id="{EFABD6F2-1343-3621-53EE-37EA834D1C6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1B0D0C-613D-07C3-7D7D-CA6A19837B0C}"/>
              </a:ext>
            </a:extLst>
          </p:cNvPr>
          <p:cNvPicPr>
            <a:picLocks noChangeAspect="1"/>
          </p:cNvPicPr>
          <p:nvPr/>
        </p:nvPicPr>
        <p:blipFill>
          <a:blip r:embed="rId2"/>
          <a:stretch>
            <a:fillRect/>
          </a:stretch>
        </p:blipFill>
        <p:spPr>
          <a:xfrm>
            <a:off x="1135626" y="1890697"/>
            <a:ext cx="9920748" cy="4421203"/>
          </a:xfrm>
          <a:prstGeom prst="rect">
            <a:avLst/>
          </a:prstGeom>
        </p:spPr>
      </p:pic>
    </p:spTree>
    <p:extLst>
      <p:ext uri="{BB962C8B-B14F-4D97-AF65-F5344CB8AC3E}">
        <p14:creationId xmlns:p14="http://schemas.microsoft.com/office/powerpoint/2010/main" val="260783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656-8A02-7F5B-B8B5-CEF16C5CF8F1}"/>
              </a:ext>
            </a:extLst>
          </p:cNvPr>
          <p:cNvSpPr>
            <a:spLocks noGrp="1"/>
          </p:cNvSpPr>
          <p:nvPr>
            <p:ph type="title"/>
          </p:nvPr>
        </p:nvSpPr>
        <p:spPr/>
        <p:txBody>
          <a:bodyPr/>
          <a:lstStyle/>
          <a:p>
            <a:r>
              <a:rPr lang="en-GB" dirty="0"/>
              <a:t>A new modulation to achieve soft switching ZCS</a:t>
            </a:r>
            <a:endParaRPr lang="en-US" dirty="0"/>
          </a:p>
        </p:txBody>
      </p:sp>
      <p:sp>
        <p:nvSpPr>
          <p:cNvPr id="3" name="Content Placeholder 2">
            <a:extLst>
              <a:ext uri="{FF2B5EF4-FFF2-40B4-BE49-F238E27FC236}">
                <a16:creationId xmlns:a16="http://schemas.microsoft.com/office/drawing/2014/main" id="{B0764B0B-D987-AEA7-0B81-5CC4D4798E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80982A-A0B2-BE8A-F0B0-1B5936C228AE}"/>
              </a:ext>
            </a:extLst>
          </p:cNvPr>
          <p:cNvPicPr>
            <a:picLocks noChangeAspect="1"/>
          </p:cNvPicPr>
          <p:nvPr/>
        </p:nvPicPr>
        <p:blipFill>
          <a:blip r:embed="rId2"/>
          <a:stretch>
            <a:fillRect/>
          </a:stretch>
        </p:blipFill>
        <p:spPr>
          <a:xfrm>
            <a:off x="2182762" y="1760799"/>
            <a:ext cx="8062452" cy="4416164"/>
          </a:xfrm>
          <a:prstGeom prst="rect">
            <a:avLst/>
          </a:prstGeom>
        </p:spPr>
      </p:pic>
    </p:spTree>
    <p:extLst>
      <p:ext uri="{BB962C8B-B14F-4D97-AF65-F5344CB8AC3E}">
        <p14:creationId xmlns:p14="http://schemas.microsoft.com/office/powerpoint/2010/main" val="19725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no Power flow</a:t>
            </a:r>
            <a:endParaRPr lang="en-US" dirty="0"/>
          </a:p>
        </p:txBody>
      </p:sp>
      <p:pic>
        <p:nvPicPr>
          <p:cNvPr id="1026" name="Picture 2">
            <a:extLst>
              <a:ext uri="{FF2B5EF4-FFF2-40B4-BE49-F238E27FC236}">
                <a16:creationId xmlns:a16="http://schemas.microsoft.com/office/drawing/2014/main" id="{263FE4DB-229A-8AB1-A397-C3EEB3FF6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1" t="3871" r="6747" b="6523"/>
          <a:stretch/>
        </p:blipFill>
        <p:spPr bwMode="auto">
          <a:xfrm>
            <a:off x="838200" y="2010506"/>
            <a:ext cx="6912078" cy="439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2717E7-1D83-D8F1-A981-F002D3B39B61}"/>
              </a:ext>
            </a:extLst>
          </p:cNvPr>
          <p:cNvSpPr txBox="1"/>
          <p:nvPr/>
        </p:nvSpPr>
        <p:spPr>
          <a:xfrm>
            <a:off x="8436077" y="2010506"/>
            <a:ext cx="3008671" cy="2031325"/>
          </a:xfrm>
          <a:prstGeom prst="rect">
            <a:avLst/>
          </a:prstGeom>
          <a:noFill/>
        </p:spPr>
        <p:txBody>
          <a:bodyPr wrap="square" rtlCol="0">
            <a:spAutoFit/>
          </a:bodyPr>
          <a:lstStyle/>
          <a:p>
            <a:r>
              <a:rPr lang="en-GB" dirty="0"/>
              <a:t>Control Phase: 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endParaRPr lang="en-US" dirty="0"/>
          </a:p>
        </p:txBody>
      </p:sp>
    </p:spTree>
    <p:extLst>
      <p:ext uri="{BB962C8B-B14F-4D97-AF65-F5344CB8AC3E}">
        <p14:creationId xmlns:p14="http://schemas.microsoft.com/office/powerpoint/2010/main" val="113010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with Power flow</a:t>
            </a:r>
            <a:endParaRPr lang="en-US" dirty="0"/>
          </a:p>
        </p:txBody>
      </p:sp>
      <p:pic>
        <p:nvPicPr>
          <p:cNvPr id="2050" name="Picture 2">
            <a:extLst>
              <a:ext uri="{FF2B5EF4-FFF2-40B4-BE49-F238E27FC236}">
                <a16:creationId xmlns:a16="http://schemas.microsoft.com/office/drawing/2014/main" id="{A6BCBADC-1FEC-F0B6-B2A4-F8F2F8BC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22" y="1690688"/>
            <a:ext cx="7909055" cy="5076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141766-D058-FA2E-1F7E-3F97E6EBDC98}"/>
              </a:ext>
            </a:extLst>
          </p:cNvPr>
          <p:cNvSpPr txBox="1"/>
          <p:nvPr/>
        </p:nvSpPr>
        <p:spPr>
          <a:xfrm>
            <a:off x="8656307" y="2059668"/>
            <a:ext cx="3008671" cy="4247317"/>
          </a:xfrm>
          <a:prstGeom prst="rect">
            <a:avLst/>
          </a:prstGeom>
          <a:noFill/>
        </p:spPr>
        <p:txBody>
          <a:bodyPr wrap="square" rtlCol="0">
            <a:spAutoFit/>
          </a:bodyPr>
          <a:lstStyle/>
          <a:p>
            <a:r>
              <a:rPr lang="en-GB" dirty="0"/>
              <a:t>Control Phase: 90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p>
          <a:p>
            <a:endParaRPr lang="en-GB" dirty="0"/>
          </a:p>
          <a:p>
            <a:r>
              <a:rPr lang="en-GB" dirty="0"/>
              <a:t>C1 – yellow (primary Bridge voltage)</a:t>
            </a:r>
          </a:p>
          <a:p>
            <a:r>
              <a:rPr lang="en-GB" dirty="0"/>
              <a:t>C2 - green (transformer current)</a:t>
            </a:r>
          </a:p>
          <a:p>
            <a:r>
              <a:rPr lang="en-GB" dirty="0"/>
              <a:t>C3 - orange (secondary Bridge voltage)</a:t>
            </a:r>
          </a:p>
          <a:p>
            <a:endParaRPr lang="en-US" dirty="0"/>
          </a:p>
        </p:txBody>
      </p:sp>
    </p:spTree>
    <p:extLst>
      <p:ext uri="{BB962C8B-B14F-4D97-AF65-F5344CB8AC3E}">
        <p14:creationId xmlns:p14="http://schemas.microsoft.com/office/powerpoint/2010/main" val="2306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2A76-8AE9-4755-0BC2-F7DA5663EEAC}"/>
              </a:ext>
            </a:extLst>
          </p:cNvPr>
          <p:cNvSpPr>
            <a:spLocks noGrp="1"/>
          </p:cNvSpPr>
          <p:nvPr>
            <p:ph type="title"/>
          </p:nvPr>
        </p:nvSpPr>
        <p:spPr/>
        <p:txBody>
          <a:bodyPr/>
          <a:lstStyle/>
          <a:p>
            <a:r>
              <a:rPr lang="en-GB" dirty="0"/>
              <a:t>Actual testing to the DAB board in </a:t>
            </a:r>
            <a:r>
              <a:rPr lang="en-GB" dirty="0" err="1"/>
              <a:t>Garching</a:t>
            </a:r>
            <a:r>
              <a:rPr lang="en-GB" dirty="0"/>
              <a:t> (Open Loop measurement) – with Power flow</a:t>
            </a:r>
            <a:endParaRPr lang="en-US" dirty="0"/>
          </a:p>
        </p:txBody>
      </p:sp>
      <p:pic>
        <p:nvPicPr>
          <p:cNvPr id="3074" name="Picture 2">
            <a:extLst>
              <a:ext uri="{FF2B5EF4-FFF2-40B4-BE49-F238E27FC236}">
                <a16:creationId xmlns:a16="http://schemas.microsoft.com/office/drawing/2014/main" id="{2058AFCD-1213-599E-75B1-8DD9A8EF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2"/>
          <a:stretch/>
        </p:blipFill>
        <p:spPr bwMode="auto">
          <a:xfrm>
            <a:off x="1356851" y="1943747"/>
            <a:ext cx="9478297" cy="416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2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52D4-3094-35CF-842A-16FDA42D7CA4}"/>
              </a:ext>
            </a:extLst>
          </p:cNvPr>
          <p:cNvSpPr>
            <a:spLocks noGrp="1"/>
          </p:cNvSpPr>
          <p:nvPr>
            <p:ph type="title"/>
          </p:nvPr>
        </p:nvSpPr>
        <p:spPr/>
        <p:txBody>
          <a:bodyPr/>
          <a:lstStyle/>
          <a:p>
            <a:r>
              <a:rPr lang="en-GB" dirty="0"/>
              <a:t>New ramp up –</a:t>
            </a:r>
            <a:r>
              <a:rPr lang="en-GB" dirty="0" err="1"/>
              <a:t>Vloop</a:t>
            </a:r>
            <a:r>
              <a:rPr lang="en-GB" dirty="0"/>
              <a:t> reference test</a:t>
            </a:r>
            <a:endParaRPr lang="en-US" dirty="0"/>
          </a:p>
        </p:txBody>
      </p:sp>
      <p:pic>
        <p:nvPicPr>
          <p:cNvPr id="5" name="Picture 4">
            <a:extLst>
              <a:ext uri="{FF2B5EF4-FFF2-40B4-BE49-F238E27FC236}">
                <a16:creationId xmlns:a16="http://schemas.microsoft.com/office/drawing/2014/main" id="{F8FA28B1-87D3-7520-4B60-B0DFC6F8E28B}"/>
              </a:ext>
            </a:extLst>
          </p:cNvPr>
          <p:cNvPicPr>
            <a:picLocks noChangeAspect="1"/>
          </p:cNvPicPr>
          <p:nvPr/>
        </p:nvPicPr>
        <p:blipFill>
          <a:blip r:embed="rId2"/>
          <a:stretch>
            <a:fillRect/>
          </a:stretch>
        </p:blipFill>
        <p:spPr>
          <a:xfrm>
            <a:off x="1780708" y="1785362"/>
            <a:ext cx="8395679" cy="4826832"/>
          </a:xfrm>
          <a:prstGeom prst="rect">
            <a:avLst/>
          </a:prstGeom>
        </p:spPr>
      </p:pic>
    </p:spTree>
    <p:extLst>
      <p:ext uri="{BB962C8B-B14F-4D97-AF65-F5344CB8AC3E}">
        <p14:creationId xmlns:p14="http://schemas.microsoft.com/office/powerpoint/2010/main" val="278907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24D4-2FE6-4FDC-87CA-1704F152C754}"/>
              </a:ext>
            </a:extLst>
          </p:cNvPr>
          <p:cNvSpPr>
            <a:spLocks noGrp="1"/>
          </p:cNvSpPr>
          <p:nvPr>
            <p:ph type="title"/>
          </p:nvPr>
        </p:nvSpPr>
        <p:spPr/>
        <p:txBody>
          <a:bodyPr/>
          <a:lstStyle/>
          <a:p>
            <a:r>
              <a:rPr lang="en-GB" dirty="0"/>
              <a:t>New ramp up –</a:t>
            </a:r>
            <a:r>
              <a:rPr lang="en-GB" dirty="0" err="1"/>
              <a:t>Iloop</a:t>
            </a:r>
            <a:r>
              <a:rPr lang="en-GB" dirty="0"/>
              <a:t> reference test</a:t>
            </a:r>
            <a:endParaRPr lang="en-US" dirty="0"/>
          </a:p>
        </p:txBody>
      </p:sp>
      <p:pic>
        <p:nvPicPr>
          <p:cNvPr id="5" name="Content Placeholder 4">
            <a:extLst>
              <a:ext uri="{FF2B5EF4-FFF2-40B4-BE49-F238E27FC236}">
                <a16:creationId xmlns:a16="http://schemas.microsoft.com/office/drawing/2014/main" id="{F1E72DEB-6277-246D-AD85-42E4C89C50DA}"/>
              </a:ext>
            </a:extLst>
          </p:cNvPr>
          <p:cNvPicPr>
            <a:picLocks noGrp="1" noChangeAspect="1"/>
          </p:cNvPicPr>
          <p:nvPr>
            <p:ph idx="1"/>
          </p:nvPr>
        </p:nvPicPr>
        <p:blipFill>
          <a:blip r:embed="rId2"/>
          <a:stretch>
            <a:fillRect/>
          </a:stretch>
        </p:blipFill>
        <p:spPr>
          <a:xfrm>
            <a:off x="2364080" y="1825625"/>
            <a:ext cx="7463839" cy="4351338"/>
          </a:xfrm>
        </p:spPr>
      </p:pic>
    </p:spTree>
    <p:extLst>
      <p:ext uri="{BB962C8B-B14F-4D97-AF65-F5344CB8AC3E}">
        <p14:creationId xmlns:p14="http://schemas.microsoft.com/office/powerpoint/2010/main" val="206680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11F388-A04F-7923-D7E7-F43501D496C1}"/>
              </a:ext>
            </a:extLst>
          </p:cNvPr>
          <p:cNvPicPr>
            <a:picLocks noChangeAspect="1"/>
          </p:cNvPicPr>
          <p:nvPr/>
        </p:nvPicPr>
        <p:blipFill>
          <a:blip r:embed="rId3"/>
          <a:stretch>
            <a:fillRect/>
          </a:stretch>
        </p:blipFill>
        <p:spPr>
          <a:xfrm>
            <a:off x="1053835" y="0"/>
            <a:ext cx="10287529" cy="2940201"/>
          </a:xfrm>
          <a:prstGeom prst="rect">
            <a:avLst/>
          </a:prstGeom>
        </p:spPr>
      </p:pic>
      <p:pic>
        <p:nvPicPr>
          <p:cNvPr id="17" name="Picture 16">
            <a:extLst>
              <a:ext uri="{FF2B5EF4-FFF2-40B4-BE49-F238E27FC236}">
                <a16:creationId xmlns:a16="http://schemas.microsoft.com/office/drawing/2014/main" id="{80B4BDED-3FC4-13FE-F7E5-28A63B404C9E}"/>
              </a:ext>
            </a:extLst>
          </p:cNvPr>
          <p:cNvPicPr>
            <a:picLocks noChangeAspect="1"/>
          </p:cNvPicPr>
          <p:nvPr/>
        </p:nvPicPr>
        <p:blipFill>
          <a:blip r:embed="rId4"/>
          <a:stretch>
            <a:fillRect/>
          </a:stretch>
        </p:blipFill>
        <p:spPr>
          <a:xfrm>
            <a:off x="1066536" y="2940201"/>
            <a:ext cx="10274828" cy="2324219"/>
          </a:xfrm>
          <a:prstGeom prst="rect">
            <a:avLst/>
          </a:prstGeom>
        </p:spPr>
      </p:pic>
      <p:pic>
        <p:nvPicPr>
          <p:cNvPr id="19" name="Picture 18">
            <a:extLst>
              <a:ext uri="{FF2B5EF4-FFF2-40B4-BE49-F238E27FC236}">
                <a16:creationId xmlns:a16="http://schemas.microsoft.com/office/drawing/2014/main" id="{68E88C8D-9CD7-1508-11A6-C639CC6D6852}"/>
              </a:ext>
            </a:extLst>
          </p:cNvPr>
          <p:cNvPicPr>
            <a:picLocks noChangeAspect="1"/>
          </p:cNvPicPr>
          <p:nvPr/>
        </p:nvPicPr>
        <p:blipFill>
          <a:blip r:embed="rId5"/>
          <a:stretch>
            <a:fillRect/>
          </a:stretch>
        </p:blipFill>
        <p:spPr>
          <a:xfrm>
            <a:off x="1053835" y="5322476"/>
            <a:ext cx="10274828" cy="4705592"/>
          </a:xfrm>
          <a:prstGeom prst="rect">
            <a:avLst/>
          </a:prstGeom>
        </p:spPr>
      </p:pic>
    </p:spTree>
    <p:extLst>
      <p:ext uri="{BB962C8B-B14F-4D97-AF65-F5344CB8AC3E}">
        <p14:creationId xmlns:p14="http://schemas.microsoft.com/office/powerpoint/2010/main" val="428790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C49E-6B88-145F-CBD0-AB0B671A2D69}"/>
              </a:ext>
            </a:extLst>
          </p:cNvPr>
          <p:cNvSpPr>
            <a:spLocks noGrp="1"/>
          </p:cNvSpPr>
          <p:nvPr>
            <p:ph type="title"/>
          </p:nvPr>
        </p:nvSpPr>
        <p:spPr/>
        <p:txBody>
          <a:bodyPr/>
          <a:lstStyle/>
          <a:p>
            <a:r>
              <a:rPr lang="en-GB" dirty="0"/>
              <a:t>New ramp up –</a:t>
            </a:r>
            <a:r>
              <a:rPr lang="en-GB" dirty="0" err="1"/>
              <a:t>Ploop</a:t>
            </a:r>
            <a:r>
              <a:rPr lang="en-GB" dirty="0"/>
              <a:t> reference test</a:t>
            </a:r>
            <a:endParaRPr lang="en-US" dirty="0"/>
          </a:p>
        </p:txBody>
      </p:sp>
      <p:pic>
        <p:nvPicPr>
          <p:cNvPr id="5" name="Content Placeholder 4">
            <a:extLst>
              <a:ext uri="{FF2B5EF4-FFF2-40B4-BE49-F238E27FC236}">
                <a16:creationId xmlns:a16="http://schemas.microsoft.com/office/drawing/2014/main" id="{38819AB9-55DC-4BC4-FFAF-E47C9A932598}"/>
              </a:ext>
            </a:extLst>
          </p:cNvPr>
          <p:cNvPicPr>
            <a:picLocks noGrp="1" noChangeAspect="1"/>
          </p:cNvPicPr>
          <p:nvPr>
            <p:ph idx="1"/>
          </p:nvPr>
        </p:nvPicPr>
        <p:blipFill>
          <a:blip r:embed="rId2"/>
          <a:stretch>
            <a:fillRect/>
          </a:stretch>
        </p:blipFill>
        <p:spPr>
          <a:xfrm>
            <a:off x="2251068" y="1825625"/>
            <a:ext cx="7689863" cy="4351338"/>
          </a:xfrm>
        </p:spPr>
      </p:pic>
    </p:spTree>
    <p:extLst>
      <p:ext uri="{BB962C8B-B14F-4D97-AF65-F5344CB8AC3E}">
        <p14:creationId xmlns:p14="http://schemas.microsoft.com/office/powerpoint/2010/main" val="350217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BD7E20-0BE1-8F07-4E8A-6C5889A48769}"/>
              </a:ext>
            </a:extLst>
          </p:cNvPr>
          <p:cNvPicPr>
            <a:picLocks noChangeAspect="1"/>
          </p:cNvPicPr>
          <p:nvPr/>
        </p:nvPicPr>
        <p:blipFill>
          <a:blip r:embed="rId2"/>
          <a:stretch>
            <a:fillRect/>
          </a:stretch>
        </p:blipFill>
        <p:spPr>
          <a:xfrm>
            <a:off x="1393837" y="1562308"/>
            <a:ext cx="8649450" cy="4930567"/>
          </a:xfrm>
          <a:prstGeom prst="rect">
            <a:avLst/>
          </a:prstGeom>
        </p:spPr>
      </p:pic>
      <p:sp>
        <p:nvSpPr>
          <p:cNvPr id="2" name="Title 1">
            <a:extLst>
              <a:ext uri="{FF2B5EF4-FFF2-40B4-BE49-F238E27FC236}">
                <a16:creationId xmlns:a16="http://schemas.microsoft.com/office/drawing/2014/main" id="{55FFB60E-BB7E-68C8-F03C-BE25AEAAA785}"/>
              </a:ext>
            </a:extLst>
          </p:cNvPr>
          <p:cNvSpPr>
            <a:spLocks noGrp="1"/>
          </p:cNvSpPr>
          <p:nvPr>
            <p:ph type="title"/>
          </p:nvPr>
        </p:nvSpPr>
        <p:spPr>
          <a:xfrm>
            <a:off x="838200" y="365125"/>
            <a:ext cx="10360742" cy="1325563"/>
          </a:xfrm>
        </p:spPr>
        <p:txBody>
          <a:bodyPr/>
          <a:lstStyle/>
          <a:p>
            <a:r>
              <a:rPr lang="en-GB" dirty="0"/>
              <a:t>ISR timing tasks :: 100KHz execution time</a:t>
            </a:r>
            <a:endParaRPr lang="en-US" dirty="0"/>
          </a:p>
        </p:txBody>
      </p:sp>
      <p:sp>
        <p:nvSpPr>
          <p:cNvPr id="6" name="TextBox 5">
            <a:extLst>
              <a:ext uri="{FF2B5EF4-FFF2-40B4-BE49-F238E27FC236}">
                <a16:creationId xmlns:a16="http://schemas.microsoft.com/office/drawing/2014/main" id="{27D9EC6C-93B2-5BE0-7DE9-76879DCCCB69}"/>
              </a:ext>
            </a:extLst>
          </p:cNvPr>
          <p:cNvSpPr txBox="1"/>
          <p:nvPr/>
        </p:nvSpPr>
        <p:spPr>
          <a:xfrm>
            <a:off x="1305347" y="2603655"/>
            <a:ext cx="2502929" cy="369332"/>
          </a:xfrm>
          <a:prstGeom prst="rect">
            <a:avLst/>
          </a:prstGeom>
          <a:noFill/>
        </p:spPr>
        <p:txBody>
          <a:bodyPr wrap="none" rtlCol="0">
            <a:spAutoFit/>
          </a:bodyPr>
          <a:lstStyle/>
          <a:p>
            <a:r>
              <a:rPr lang="en-GB" dirty="0">
                <a:solidFill>
                  <a:srgbClr val="FF0000"/>
                </a:solidFill>
              </a:rPr>
              <a:t>ADC capture – 504.2 ns</a:t>
            </a:r>
            <a:endParaRPr lang="en-US" dirty="0">
              <a:solidFill>
                <a:srgbClr val="FF0000"/>
              </a:solidFill>
            </a:endParaRPr>
          </a:p>
        </p:txBody>
      </p:sp>
      <p:sp>
        <p:nvSpPr>
          <p:cNvPr id="7" name="TextBox 6">
            <a:extLst>
              <a:ext uri="{FF2B5EF4-FFF2-40B4-BE49-F238E27FC236}">
                <a16:creationId xmlns:a16="http://schemas.microsoft.com/office/drawing/2014/main" id="{AEC5E8CC-FF00-D2A5-F5F2-46E4DD162B4D}"/>
              </a:ext>
            </a:extLst>
          </p:cNvPr>
          <p:cNvSpPr txBox="1"/>
          <p:nvPr/>
        </p:nvSpPr>
        <p:spPr>
          <a:xfrm>
            <a:off x="1305347" y="3377775"/>
            <a:ext cx="2566793" cy="369332"/>
          </a:xfrm>
          <a:prstGeom prst="rect">
            <a:avLst/>
          </a:prstGeom>
          <a:noFill/>
        </p:spPr>
        <p:txBody>
          <a:bodyPr wrap="none" rtlCol="0">
            <a:spAutoFit/>
          </a:bodyPr>
          <a:lstStyle/>
          <a:p>
            <a:r>
              <a:rPr lang="en-GB" dirty="0">
                <a:solidFill>
                  <a:srgbClr val="FF0000"/>
                </a:solidFill>
              </a:rPr>
              <a:t>Fault execute – 1.925 us</a:t>
            </a:r>
            <a:endParaRPr lang="en-US" dirty="0">
              <a:solidFill>
                <a:srgbClr val="FF0000"/>
              </a:solidFill>
            </a:endParaRPr>
          </a:p>
        </p:txBody>
      </p:sp>
      <p:sp>
        <p:nvSpPr>
          <p:cNvPr id="13" name="TextBox 12">
            <a:extLst>
              <a:ext uri="{FF2B5EF4-FFF2-40B4-BE49-F238E27FC236}">
                <a16:creationId xmlns:a16="http://schemas.microsoft.com/office/drawing/2014/main" id="{85B2B3EC-DC0E-1C9E-0232-5A92EF294FB0}"/>
              </a:ext>
            </a:extLst>
          </p:cNvPr>
          <p:cNvSpPr txBox="1"/>
          <p:nvPr/>
        </p:nvSpPr>
        <p:spPr>
          <a:xfrm>
            <a:off x="1305347" y="5249528"/>
            <a:ext cx="2940228" cy="369332"/>
          </a:xfrm>
          <a:prstGeom prst="rect">
            <a:avLst/>
          </a:prstGeom>
          <a:noFill/>
        </p:spPr>
        <p:txBody>
          <a:bodyPr wrap="none" rtlCol="0">
            <a:spAutoFit/>
          </a:bodyPr>
          <a:lstStyle/>
          <a:p>
            <a:r>
              <a:rPr lang="en-GB" dirty="0">
                <a:solidFill>
                  <a:srgbClr val="FF0000"/>
                </a:solidFill>
              </a:rPr>
              <a:t>PWM distribution– 1.612 us</a:t>
            </a:r>
            <a:endParaRPr lang="en-US" dirty="0">
              <a:solidFill>
                <a:srgbClr val="FF0000"/>
              </a:solidFill>
            </a:endParaRPr>
          </a:p>
        </p:txBody>
      </p:sp>
      <p:sp>
        <p:nvSpPr>
          <p:cNvPr id="14" name="TextBox 13">
            <a:extLst>
              <a:ext uri="{FF2B5EF4-FFF2-40B4-BE49-F238E27FC236}">
                <a16:creationId xmlns:a16="http://schemas.microsoft.com/office/drawing/2014/main" id="{33221636-3502-0B62-9C8A-9FED606B6969}"/>
              </a:ext>
            </a:extLst>
          </p:cNvPr>
          <p:cNvSpPr txBox="1"/>
          <p:nvPr/>
        </p:nvSpPr>
        <p:spPr>
          <a:xfrm>
            <a:off x="1305346" y="4273290"/>
            <a:ext cx="2604239" cy="369332"/>
          </a:xfrm>
          <a:prstGeom prst="rect">
            <a:avLst/>
          </a:prstGeom>
          <a:noFill/>
        </p:spPr>
        <p:txBody>
          <a:bodyPr wrap="none" rtlCol="0">
            <a:spAutoFit/>
          </a:bodyPr>
          <a:lstStyle/>
          <a:p>
            <a:r>
              <a:rPr lang="en-GB" dirty="0">
                <a:solidFill>
                  <a:srgbClr val="FF0000"/>
                </a:solidFill>
              </a:rPr>
              <a:t>Control Loop IVP– 3.1 us</a:t>
            </a:r>
            <a:endParaRPr lang="en-US" dirty="0">
              <a:solidFill>
                <a:srgbClr val="FF0000"/>
              </a:solidFill>
            </a:endParaRPr>
          </a:p>
        </p:txBody>
      </p:sp>
    </p:spTree>
    <p:extLst>
      <p:ext uri="{BB962C8B-B14F-4D97-AF65-F5344CB8AC3E}">
        <p14:creationId xmlns:p14="http://schemas.microsoft.com/office/powerpoint/2010/main" val="120537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C4B6-1265-5D7E-82B0-B24F9AE48088}"/>
              </a:ext>
            </a:extLst>
          </p:cNvPr>
          <p:cNvSpPr>
            <a:spLocks noGrp="1"/>
          </p:cNvSpPr>
          <p:nvPr>
            <p:ph type="title"/>
          </p:nvPr>
        </p:nvSpPr>
        <p:spPr/>
        <p:txBody>
          <a:bodyPr/>
          <a:lstStyle/>
          <a:p>
            <a:r>
              <a:rPr lang="en-GB" dirty="0"/>
              <a:t>Control loop execution</a:t>
            </a:r>
            <a:endParaRPr lang="en-US" dirty="0"/>
          </a:p>
        </p:txBody>
      </p:sp>
      <p:pic>
        <p:nvPicPr>
          <p:cNvPr id="5" name="Picture 4">
            <a:extLst>
              <a:ext uri="{FF2B5EF4-FFF2-40B4-BE49-F238E27FC236}">
                <a16:creationId xmlns:a16="http://schemas.microsoft.com/office/drawing/2014/main" id="{590C7174-2822-8A62-1CA2-9E57FEFC1FA7}"/>
              </a:ext>
            </a:extLst>
          </p:cNvPr>
          <p:cNvPicPr>
            <a:picLocks noChangeAspect="1"/>
          </p:cNvPicPr>
          <p:nvPr/>
        </p:nvPicPr>
        <p:blipFill rotWithShape="1">
          <a:blip r:embed="rId2"/>
          <a:srcRect t="11730" b="9200"/>
          <a:stretch/>
        </p:blipFill>
        <p:spPr>
          <a:xfrm>
            <a:off x="2314499" y="2758840"/>
            <a:ext cx="5989839" cy="1036411"/>
          </a:xfrm>
          <a:prstGeom prst="rect">
            <a:avLst/>
          </a:prstGeom>
        </p:spPr>
      </p:pic>
      <p:pic>
        <p:nvPicPr>
          <p:cNvPr id="7" name="Picture 6">
            <a:extLst>
              <a:ext uri="{FF2B5EF4-FFF2-40B4-BE49-F238E27FC236}">
                <a16:creationId xmlns:a16="http://schemas.microsoft.com/office/drawing/2014/main" id="{A77DE42B-BFF2-93A8-EB5B-51C34C458588}"/>
              </a:ext>
            </a:extLst>
          </p:cNvPr>
          <p:cNvPicPr>
            <a:picLocks noChangeAspect="1"/>
          </p:cNvPicPr>
          <p:nvPr/>
        </p:nvPicPr>
        <p:blipFill>
          <a:blip r:embed="rId3"/>
          <a:stretch>
            <a:fillRect/>
          </a:stretch>
        </p:blipFill>
        <p:spPr>
          <a:xfrm>
            <a:off x="2299258" y="1396628"/>
            <a:ext cx="6005080" cy="1036410"/>
          </a:xfrm>
          <a:prstGeom prst="rect">
            <a:avLst/>
          </a:prstGeom>
        </p:spPr>
      </p:pic>
      <p:pic>
        <p:nvPicPr>
          <p:cNvPr id="9" name="Picture 8">
            <a:extLst>
              <a:ext uri="{FF2B5EF4-FFF2-40B4-BE49-F238E27FC236}">
                <a16:creationId xmlns:a16="http://schemas.microsoft.com/office/drawing/2014/main" id="{BD3A9972-26E3-2B65-CE40-B4D26AD1734D}"/>
              </a:ext>
            </a:extLst>
          </p:cNvPr>
          <p:cNvPicPr>
            <a:picLocks noChangeAspect="1"/>
          </p:cNvPicPr>
          <p:nvPr/>
        </p:nvPicPr>
        <p:blipFill>
          <a:blip r:embed="rId4"/>
          <a:stretch>
            <a:fillRect/>
          </a:stretch>
        </p:blipFill>
        <p:spPr>
          <a:xfrm>
            <a:off x="2360223" y="4121053"/>
            <a:ext cx="5883150" cy="1028789"/>
          </a:xfrm>
          <a:prstGeom prst="rect">
            <a:avLst/>
          </a:prstGeom>
        </p:spPr>
      </p:pic>
      <p:pic>
        <p:nvPicPr>
          <p:cNvPr id="11" name="Picture 10">
            <a:extLst>
              <a:ext uri="{FF2B5EF4-FFF2-40B4-BE49-F238E27FC236}">
                <a16:creationId xmlns:a16="http://schemas.microsoft.com/office/drawing/2014/main" id="{43DC210C-57E8-D0BB-7DDC-8854BB6C0BF2}"/>
              </a:ext>
            </a:extLst>
          </p:cNvPr>
          <p:cNvPicPr>
            <a:picLocks noChangeAspect="1"/>
          </p:cNvPicPr>
          <p:nvPr/>
        </p:nvPicPr>
        <p:blipFill>
          <a:blip r:embed="rId5"/>
          <a:stretch>
            <a:fillRect/>
          </a:stretch>
        </p:blipFill>
        <p:spPr>
          <a:xfrm>
            <a:off x="2352603" y="5461372"/>
            <a:ext cx="5890770" cy="1242168"/>
          </a:xfrm>
          <a:prstGeom prst="rect">
            <a:avLst/>
          </a:prstGeom>
        </p:spPr>
      </p:pic>
      <p:sp>
        <p:nvSpPr>
          <p:cNvPr id="12" name="TextBox 11">
            <a:extLst>
              <a:ext uri="{FF2B5EF4-FFF2-40B4-BE49-F238E27FC236}">
                <a16:creationId xmlns:a16="http://schemas.microsoft.com/office/drawing/2014/main" id="{D2DEBF98-3BC6-CFC6-B61B-A6F4DF6C6531}"/>
              </a:ext>
            </a:extLst>
          </p:cNvPr>
          <p:cNvSpPr txBox="1"/>
          <p:nvPr/>
        </p:nvSpPr>
        <p:spPr>
          <a:xfrm>
            <a:off x="1529546" y="1637958"/>
            <a:ext cx="854721" cy="369332"/>
          </a:xfrm>
          <a:prstGeom prst="rect">
            <a:avLst/>
          </a:prstGeom>
          <a:noFill/>
        </p:spPr>
        <p:txBody>
          <a:bodyPr wrap="none" rtlCol="0">
            <a:spAutoFit/>
          </a:bodyPr>
          <a:lstStyle/>
          <a:p>
            <a:r>
              <a:rPr lang="en-GB" dirty="0" err="1"/>
              <a:t>Vloop</a:t>
            </a:r>
            <a:r>
              <a:rPr lang="en-GB" dirty="0"/>
              <a:t>  </a:t>
            </a:r>
            <a:endParaRPr lang="en-US" dirty="0"/>
          </a:p>
        </p:txBody>
      </p:sp>
      <p:sp>
        <p:nvSpPr>
          <p:cNvPr id="13" name="TextBox 12">
            <a:extLst>
              <a:ext uri="{FF2B5EF4-FFF2-40B4-BE49-F238E27FC236}">
                <a16:creationId xmlns:a16="http://schemas.microsoft.com/office/drawing/2014/main" id="{4B3D6553-4F7B-3474-0372-5A74877B7FF3}"/>
              </a:ext>
            </a:extLst>
          </p:cNvPr>
          <p:cNvSpPr txBox="1"/>
          <p:nvPr/>
        </p:nvSpPr>
        <p:spPr>
          <a:xfrm>
            <a:off x="1553592" y="3037545"/>
            <a:ext cx="806631" cy="369332"/>
          </a:xfrm>
          <a:prstGeom prst="rect">
            <a:avLst/>
          </a:prstGeom>
          <a:noFill/>
        </p:spPr>
        <p:txBody>
          <a:bodyPr wrap="none" rtlCol="0">
            <a:spAutoFit/>
          </a:bodyPr>
          <a:lstStyle/>
          <a:p>
            <a:r>
              <a:rPr lang="en-GB" dirty="0" err="1"/>
              <a:t>Ploop</a:t>
            </a:r>
            <a:r>
              <a:rPr lang="en-GB" dirty="0"/>
              <a:t> </a:t>
            </a:r>
            <a:endParaRPr lang="en-US" dirty="0"/>
          </a:p>
        </p:txBody>
      </p:sp>
      <p:sp>
        <p:nvSpPr>
          <p:cNvPr id="14" name="TextBox 13">
            <a:extLst>
              <a:ext uri="{FF2B5EF4-FFF2-40B4-BE49-F238E27FC236}">
                <a16:creationId xmlns:a16="http://schemas.microsoft.com/office/drawing/2014/main" id="{224AE026-8666-7674-CC5F-023C5D943C44}"/>
              </a:ext>
            </a:extLst>
          </p:cNvPr>
          <p:cNvSpPr txBox="1"/>
          <p:nvPr/>
        </p:nvSpPr>
        <p:spPr>
          <a:xfrm>
            <a:off x="1679048" y="4370894"/>
            <a:ext cx="732893" cy="369332"/>
          </a:xfrm>
          <a:prstGeom prst="rect">
            <a:avLst/>
          </a:prstGeom>
          <a:noFill/>
        </p:spPr>
        <p:txBody>
          <a:bodyPr wrap="none" rtlCol="0">
            <a:spAutoFit/>
          </a:bodyPr>
          <a:lstStyle/>
          <a:p>
            <a:r>
              <a:rPr lang="en-GB" dirty="0" err="1"/>
              <a:t>Iloop</a:t>
            </a:r>
            <a:r>
              <a:rPr lang="en-GB" dirty="0"/>
              <a:t> </a:t>
            </a:r>
            <a:endParaRPr lang="en-US" dirty="0"/>
          </a:p>
        </p:txBody>
      </p:sp>
      <p:sp>
        <p:nvSpPr>
          <p:cNvPr id="15" name="TextBox 14">
            <a:extLst>
              <a:ext uri="{FF2B5EF4-FFF2-40B4-BE49-F238E27FC236}">
                <a16:creationId xmlns:a16="http://schemas.microsoft.com/office/drawing/2014/main" id="{6B44F11E-D479-5CEF-863A-2B490E6F6701}"/>
              </a:ext>
            </a:extLst>
          </p:cNvPr>
          <p:cNvSpPr txBox="1"/>
          <p:nvPr/>
        </p:nvSpPr>
        <p:spPr>
          <a:xfrm>
            <a:off x="39972" y="5846544"/>
            <a:ext cx="2320251" cy="646331"/>
          </a:xfrm>
          <a:prstGeom prst="rect">
            <a:avLst/>
          </a:prstGeom>
          <a:noFill/>
        </p:spPr>
        <p:txBody>
          <a:bodyPr wrap="none" rtlCol="0">
            <a:spAutoFit/>
          </a:bodyPr>
          <a:lstStyle/>
          <a:p>
            <a:pPr algn="r"/>
            <a:r>
              <a:rPr lang="en-GB" dirty="0"/>
              <a:t>Interleaved execution</a:t>
            </a:r>
          </a:p>
          <a:p>
            <a:pPr algn="r"/>
            <a:r>
              <a:rPr lang="en-GB" dirty="0"/>
              <a:t>of </a:t>
            </a:r>
            <a:r>
              <a:rPr lang="en-GB" dirty="0" err="1"/>
              <a:t>Vloop</a:t>
            </a:r>
            <a:r>
              <a:rPr lang="en-GB" dirty="0"/>
              <a:t> and </a:t>
            </a:r>
            <a:r>
              <a:rPr lang="en-GB" dirty="0" err="1"/>
              <a:t>PLoop</a:t>
            </a:r>
            <a:endParaRPr lang="en-US" dirty="0"/>
          </a:p>
        </p:txBody>
      </p:sp>
      <p:sp>
        <p:nvSpPr>
          <p:cNvPr id="16" name="TextBox 15">
            <a:extLst>
              <a:ext uri="{FF2B5EF4-FFF2-40B4-BE49-F238E27FC236}">
                <a16:creationId xmlns:a16="http://schemas.microsoft.com/office/drawing/2014/main" id="{6A5F00F4-B367-DAB2-B0BF-A7849A5C7DB4}"/>
              </a:ext>
            </a:extLst>
          </p:cNvPr>
          <p:cNvSpPr txBox="1"/>
          <p:nvPr/>
        </p:nvSpPr>
        <p:spPr>
          <a:xfrm>
            <a:off x="3117347" y="5882223"/>
            <a:ext cx="2446760" cy="307777"/>
          </a:xfrm>
          <a:prstGeom prst="rect">
            <a:avLst/>
          </a:prstGeom>
          <a:noFill/>
        </p:spPr>
        <p:txBody>
          <a:bodyPr wrap="none" rtlCol="0">
            <a:spAutoFit/>
          </a:bodyPr>
          <a:lstStyle/>
          <a:p>
            <a:r>
              <a:rPr lang="en-GB" sz="1400" dirty="0">
                <a:solidFill>
                  <a:schemeClr val="accent2"/>
                </a:solidFill>
              </a:rPr>
              <a:t>Interleave switchover (127ns)</a:t>
            </a:r>
            <a:endParaRPr lang="en-US" sz="1400" dirty="0">
              <a:solidFill>
                <a:schemeClr val="accent2"/>
              </a:solidFill>
            </a:endParaRPr>
          </a:p>
        </p:txBody>
      </p:sp>
      <p:sp>
        <p:nvSpPr>
          <p:cNvPr id="17" name="TextBox 16">
            <a:extLst>
              <a:ext uri="{FF2B5EF4-FFF2-40B4-BE49-F238E27FC236}">
                <a16:creationId xmlns:a16="http://schemas.microsoft.com/office/drawing/2014/main" id="{D5D438C9-E3A8-7455-2FC4-F7B34FA21725}"/>
              </a:ext>
            </a:extLst>
          </p:cNvPr>
          <p:cNvSpPr txBox="1"/>
          <p:nvPr/>
        </p:nvSpPr>
        <p:spPr>
          <a:xfrm>
            <a:off x="2281081" y="5434126"/>
            <a:ext cx="1523430" cy="276999"/>
          </a:xfrm>
          <a:prstGeom prst="rect">
            <a:avLst/>
          </a:prstGeom>
          <a:noFill/>
        </p:spPr>
        <p:txBody>
          <a:bodyPr wrap="none" rtlCol="0">
            <a:spAutoFit/>
          </a:bodyPr>
          <a:lstStyle/>
          <a:p>
            <a:r>
              <a:rPr lang="en-GB" sz="1200" dirty="0">
                <a:solidFill>
                  <a:schemeClr val="accent3">
                    <a:lumMod val="60000"/>
                    <a:lumOff val="40000"/>
                  </a:schemeClr>
                </a:solidFill>
              </a:rPr>
              <a:t>With averaging code</a:t>
            </a:r>
            <a:endParaRPr lang="en-US" sz="1200" dirty="0">
              <a:solidFill>
                <a:schemeClr val="accent3">
                  <a:lumMod val="60000"/>
                  <a:lumOff val="40000"/>
                </a:schemeClr>
              </a:solidFill>
            </a:endParaRPr>
          </a:p>
        </p:txBody>
      </p:sp>
    </p:spTree>
    <p:extLst>
      <p:ext uri="{BB962C8B-B14F-4D97-AF65-F5344CB8AC3E}">
        <p14:creationId xmlns:p14="http://schemas.microsoft.com/office/powerpoint/2010/main" val="405553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396B1-9FF3-FC46-F8D4-B2B568232F8D}"/>
              </a:ext>
            </a:extLst>
          </p:cNvPr>
          <p:cNvSpPr>
            <a:spLocks noGrp="1"/>
          </p:cNvSpPr>
          <p:nvPr>
            <p:ph type="title"/>
          </p:nvPr>
        </p:nvSpPr>
        <p:spPr>
          <a:xfrm>
            <a:off x="355509" y="96296"/>
            <a:ext cx="11400661" cy="777240"/>
          </a:xfrm>
        </p:spPr>
        <p:txBody>
          <a:bodyPr/>
          <a:lstStyle/>
          <a:p>
            <a:r>
              <a:rPr lang="de-DE" dirty="0"/>
              <a:t>Firmware Structure</a:t>
            </a:r>
            <a:endParaRPr lang="en-US" dirty="0"/>
          </a:p>
        </p:txBody>
      </p:sp>
      <p:pic>
        <p:nvPicPr>
          <p:cNvPr id="1121" name="Picture 1120">
            <a:extLst>
              <a:ext uri="{FF2B5EF4-FFF2-40B4-BE49-F238E27FC236}">
                <a16:creationId xmlns:a16="http://schemas.microsoft.com/office/drawing/2014/main" id="{3D85256F-3408-2F2F-13E9-5E9236B9B2DE}"/>
              </a:ext>
            </a:extLst>
          </p:cNvPr>
          <p:cNvPicPr>
            <a:picLocks noChangeAspect="1"/>
          </p:cNvPicPr>
          <p:nvPr/>
        </p:nvPicPr>
        <p:blipFill>
          <a:blip r:embed="rId2"/>
          <a:stretch>
            <a:fillRect/>
          </a:stretch>
        </p:blipFill>
        <p:spPr>
          <a:xfrm>
            <a:off x="1153460" y="986118"/>
            <a:ext cx="7969456" cy="5643282"/>
          </a:xfrm>
          <a:prstGeom prst="rect">
            <a:avLst/>
          </a:prstGeom>
        </p:spPr>
      </p:pic>
    </p:spTree>
    <p:extLst>
      <p:ext uri="{BB962C8B-B14F-4D97-AF65-F5344CB8AC3E}">
        <p14:creationId xmlns:p14="http://schemas.microsoft.com/office/powerpoint/2010/main" val="225649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58" name="Rectangle 57">
            <a:extLst>
              <a:ext uri="{FF2B5EF4-FFF2-40B4-BE49-F238E27FC236}">
                <a16:creationId xmlns:a16="http://schemas.microsoft.com/office/drawing/2014/main" id="{55DC7EA0-D2BE-FB14-FB70-31757E57E3ED}"/>
              </a:ext>
            </a:extLst>
          </p:cNvPr>
          <p:cNvSpPr/>
          <p:nvPr/>
        </p:nvSpPr>
        <p:spPr>
          <a:xfrm>
            <a:off x="7222085" y="2618578"/>
            <a:ext cx="1758185" cy="32424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Fault Execute</a:t>
            </a:r>
            <a:br>
              <a:rPr lang="en-GB" sz="1100" dirty="0">
                <a:solidFill>
                  <a:schemeClr val="tx1"/>
                </a:solidFill>
              </a:rPr>
            </a:br>
            <a:r>
              <a:rPr lang="en-GB" sz="900" dirty="0">
                <a:solidFill>
                  <a:schemeClr val="accent6">
                    <a:lumMod val="50000"/>
                  </a:schemeClr>
                </a:solidFill>
              </a:rPr>
              <a:t>Fault Checks</a:t>
            </a:r>
            <a:endParaRPr lang="en-US" sz="1100" dirty="0">
              <a:solidFill>
                <a:schemeClr val="accent6">
                  <a:lumMod val="50000"/>
                </a:schemeClr>
              </a:solidFill>
            </a:endParaRPr>
          </a:p>
        </p:txBody>
      </p:sp>
      <p:sp>
        <p:nvSpPr>
          <p:cNvPr id="3" name="Rectangle 2">
            <a:extLst>
              <a:ext uri="{FF2B5EF4-FFF2-40B4-BE49-F238E27FC236}">
                <a16:creationId xmlns:a16="http://schemas.microsoft.com/office/drawing/2014/main" id="{02819159-93A3-E68C-FBDE-EF4E370D1AC9}"/>
              </a:ext>
            </a:extLst>
          </p:cNvPr>
          <p:cNvSpPr/>
          <p:nvPr/>
        </p:nvSpPr>
        <p:spPr>
          <a:xfrm>
            <a:off x="7222085" y="3083429"/>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504437"/>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22085" y="3981123"/>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4" y="4711320"/>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A44E57E-43D1-DD38-190C-BA537FF41F0B}"/>
              </a:ext>
            </a:extLst>
          </p:cNvPr>
          <p:cNvCxnSpPr>
            <a:cxnSpLocks/>
          </p:cNvCxnSpPr>
          <p:nvPr/>
        </p:nvCxnSpPr>
        <p:spPr>
          <a:xfrm flipV="1">
            <a:off x="6108051" y="2732878"/>
            <a:ext cx="1114028" cy="7331"/>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endCxn id="3" idx="1"/>
          </p:cNvCxnSpPr>
          <p:nvPr/>
        </p:nvCxnSpPr>
        <p:spPr>
          <a:xfrm>
            <a:off x="6109005" y="2805675"/>
            <a:ext cx="1113080" cy="43987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a:off x="6103209" y="3416252"/>
            <a:ext cx="1118876" cy="250309"/>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19830" cy="52720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4" cy="801017"/>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2"/>
            <a:ext cx="2722563" cy="999376"/>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752008"/>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598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2991722"/>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3" name="Rectangle 2">
            <a:extLst>
              <a:ext uri="{FF2B5EF4-FFF2-40B4-BE49-F238E27FC236}">
                <a16:creationId xmlns:a16="http://schemas.microsoft.com/office/drawing/2014/main" id="{02819159-93A3-E68C-FBDE-EF4E370D1AC9}"/>
              </a:ext>
            </a:extLst>
          </p:cNvPr>
          <p:cNvSpPr/>
          <p:nvPr/>
        </p:nvSpPr>
        <p:spPr>
          <a:xfrm>
            <a:off x="7222085" y="2620468"/>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129676"/>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07454" y="3649688"/>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3" y="4373131"/>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cxnSpLocks/>
            <a:endCxn id="3" idx="1"/>
          </p:cNvCxnSpPr>
          <p:nvPr/>
        </p:nvCxnSpPr>
        <p:spPr>
          <a:xfrm>
            <a:off x="6103209" y="2782592"/>
            <a:ext cx="1118876" cy="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flipV="1">
            <a:off x="6103209" y="3291800"/>
            <a:ext cx="1118876" cy="124452"/>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05199" cy="19576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3" cy="46282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1"/>
            <a:ext cx="2722563" cy="1325563"/>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1085610"/>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p>
            <a:p>
              <a:r>
                <a:rPr lang="en-GB" sz="1100" dirty="0">
                  <a:solidFill>
                    <a:schemeClr val="tx1"/>
                  </a:solidFill>
                </a:rPr>
                <a:t>      Fault Checks</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612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A84E6-74E4-947D-FA7E-DD6F5EC23F17}"/>
              </a:ext>
            </a:extLst>
          </p:cNvPr>
          <p:cNvSpPr/>
          <p:nvPr/>
        </p:nvSpPr>
        <p:spPr>
          <a:xfrm>
            <a:off x="4008120" y="49292"/>
            <a:ext cx="12344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GB" sz="1400" i="1" kern="0" dirty="0">
              <a:solidFill>
                <a:srgbClr val="0A0B0F"/>
              </a:solidFill>
              <a:latin typeface="Times New Roman" panose="02020603050405020304" pitchFamily="18" charset="0"/>
              <a:cs typeface="Times New Roman" panose="02020603050405020304" pitchFamily="18" charset="0"/>
            </a:endParaRPr>
          </a:p>
          <a:p>
            <a:pPr algn="ctr"/>
            <a:r>
              <a:rPr lang="en-GB" sz="1400" i="1" kern="0" dirty="0">
                <a:solidFill>
                  <a:srgbClr val="0A0B0F"/>
                </a:solidFill>
                <a:latin typeface="Times New Roman" panose="02020603050405020304" pitchFamily="18" charset="0"/>
                <a:cs typeface="Times New Roman" panose="02020603050405020304" pitchFamily="18" charset="0"/>
              </a:rPr>
              <a:t>INITIALIZE</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95182A-7EB8-BAA5-FBD9-190FAE27C02F}"/>
              </a:ext>
            </a:extLst>
          </p:cNvPr>
          <p:cNvSpPr/>
          <p:nvPr/>
        </p:nvSpPr>
        <p:spPr>
          <a:xfrm>
            <a:off x="3307080" y="1467562"/>
            <a:ext cx="263652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FAULT DETECTION</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6EA6D5B-1289-FCEC-1EA8-9FE62219C969}"/>
              </a:ext>
            </a:extLst>
          </p:cNvPr>
          <p:cNvSpPr/>
          <p:nvPr/>
        </p:nvSpPr>
        <p:spPr>
          <a:xfrm>
            <a:off x="3756660" y="4241242"/>
            <a:ext cx="173736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SOFT START</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5E5BC3C-C429-0687-6C43-9B6843D3E439}"/>
              </a:ext>
            </a:extLst>
          </p:cNvPr>
          <p:cNvSpPr/>
          <p:nvPr/>
        </p:nvSpPr>
        <p:spPr>
          <a:xfrm>
            <a:off x="3444240" y="5964312"/>
            <a:ext cx="2362200" cy="954107"/>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ONLINE (UP AND RUNNING)</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ECCBF95C-35CA-535C-E2B2-2FB21F4DC57D}"/>
              </a:ext>
            </a:extLst>
          </p:cNvPr>
          <p:cNvCxnSpPr>
            <a:stCxn id="4" idx="2"/>
            <a:endCxn id="5" idx="0"/>
          </p:cNvCxnSpPr>
          <p:nvPr/>
        </p:nvCxnSpPr>
        <p:spPr>
          <a:xfrm>
            <a:off x="4625340" y="78795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F20C9052-2738-2272-1039-26D2238B1501}"/>
              </a:ext>
            </a:extLst>
          </p:cNvPr>
          <p:cNvSpPr/>
          <p:nvPr/>
        </p:nvSpPr>
        <p:spPr>
          <a:xfrm>
            <a:off x="3855720" y="2885832"/>
            <a:ext cx="15392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STANDBY</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C0433F6-C367-E6CD-70E9-FBA5DEC1144D}"/>
              </a:ext>
            </a:extLst>
          </p:cNvPr>
          <p:cNvCxnSpPr>
            <a:cxnSpLocks/>
            <a:stCxn id="5" idx="2"/>
            <a:endCxn id="11" idx="0"/>
          </p:cNvCxnSpPr>
          <p:nvPr/>
        </p:nvCxnSpPr>
        <p:spPr>
          <a:xfrm>
            <a:off x="4625340" y="220622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6E3932B-7B40-6425-719A-52141ABD1806}"/>
              </a:ext>
            </a:extLst>
          </p:cNvPr>
          <p:cNvCxnSpPr>
            <a:cxnSpLocks/>
            <a:stCxn id="11" idx="2"/>
            <a:endCxn id="6" idx="0"/>
          </p:cNvCxnSpPr>
          <p:nvPr/>
        </p:nvCxnSpPr>
        <p:spPr>
          <a:xfrm>
            <a:off x="4625340" y="3624496"/>
            <a:ext cx="0" cy="6167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579DCF-49BC-9126-E303-F268CC7CBA64}"/>
              </a:ext>
            </a:extLst>
          </p:cNvPr>
          <p:cNvCxnSpPr>
            <a:cxnSpLocks/>
            <a:stCxn id="6" idx="2"/>
            <a:endCxn id="7" idx="0"/>
          </p:cNvCxnSpPr>
          <p:nvPr/>
        </p:nvCxnSpPr>
        <p:spPr>
          <a:xfrm>
            <a:off x="4625340" y="4979906"/>
            <a:ext cx="0" cy="984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48D6714-7E22-76A6-9FD8-27168B8F2D1E}"/>
              </a:ext>
            </a:extLst>
          </p:cNvPr>
          <p:cNvSpPr txBox="1"/>
          <p:nvPr/>
        </p:nvSpPr>
        <p:spPr>
          <a:xfrm>
            <a:off x="4655744" y="943093"/>
            <a:ext cx="1807611" cy="338554"/>
          </a:xfrm>
          <a:prstGeom prst="rect">
            <a:avLst/>
          </a:prstGeom>
          <a:noFill/>
        </p:spPr>
        <p:txBody>
          <a:bodyPr wrap="none" rtlCol="0">
            <a:spAutoFit/>
          </a:bodyPr>
          <a:lstStyle/>
          <a:p>
            <a:r>
              <a:rPr lang="en-GB" sz="1600" dirty="0"/>
              <a:t>Initialize complete</a:t>
            </a:r>
            <a:endParaRPr lang="en-US" sz="1600" dirty="0"/>
          </a:p>
        </p:txBody>
      </p:sp>
      <p:sp>
        <p:nvSpPr>
          <p:cNvPr id="29" name="TextBox 28">
            <a:extLst>
              <a:ext uri="{FF2B5EF4-FFF2-40B4-BE49-F238E27FC236}">
                <a16:creationId xmlns:a16="http://schemas.microsoft.com/office/drawing/2014/main" id="{E0D0BC85-8B51-9018-16A7-ABD6855ACFC2}"/>
              </a:ext>
            </a:extLst>
          </p:cNvPr>
          <p:cNvSpPr txBox="1"/>
          <p:nvPr/>
        </p:nvSpPr>
        <p:spPr>
          <a:xfrm>
            <a:off x="4681648" y="2329933"/>
            <a:ext cx="1717586" cy="338554"/>
          </a:xfrm>
          <a:prstGeom prst="rect">
            <a:avLst/>
          </a:prstGeom>
          <a:noFill/>
        </p:spPr>
        <p:txBody>
          <a:bodyPr wrap="none" rtlCol="0">
            <a:spAutoFit/>
          </a:bodyPr>
          <a:lstStyle/>
          <a:p>
            <a:r>
              <a:rPr lang="en-GB" sz="1600" dirty="0"/>
              <a:t>No fault detected</a:t>
            </a:r>
            <a:endParaRPr lang="en-US" sz="1600" dirty="0"/>
          </a:p>
        </p:txBody>
      </p:sp>
      <p:sp>
        <p:nvSpPr>
          <p:cNvPr id="30" name="Oval 29">
            <a:extLst>
              <a:ext uri="{FF2B5EF4-FFF2-40B4-BE49-F238E27FC236}">
                <a16:creationId xmlns:a16="http://schemas.microsoft.com/office/drawing/2014/main" id="{9CFF596D-C812-C999-7FDA-6AD9E69A23F1}"/>
              </a:ext>
            </a:extLst>
          </p:cNvPr>
          <p:cNvSpPr/>
          <p:nvPr/>
        </p:nvSpPr>
        <p:spPr>
          <a:xfrm>
            <a:off x="1992231" y="316824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99385068-AD11-47ED-AB17-247D50F70C81}"/>
              </a:ext>
            </a:extLst>
          </p:cNvPr>
          <p:cNvSpPr/>
          <p:nvPr/>
        </p:nvSpPr>
        <p:spPr>
          <a:xfrm>
            <a:off x="1992231" y="452365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634075C-FEF6-139B-F177-54149F718C0A}"/>
              </a:ext>
            </a:extLst>
          </p:cNvPr>
          <p:cNvSpPr txBox="1"/>
          <p:nvPr/>
        </p:nvSpPr>
        <p:spPr>
          <a:xfrm>
            <a:off x="4697043" y="3748203"/>
            <a:ext cx="2141484" cy="338554"/>
          </a:xfrm>
          <a:prstGeom prst="rect">
            <a:avLst/>
          </a:prstGeom>
          <a:noFill/>
        </p:spPr>
        <p:txBody>
          <a:bodyPr wrap="none" rtlCol="0">
            <a:spAutoFit/>
          </a:bodyPr>
          <a:lstStyle/>
          <a:p>
            <a:r>
              <a:rPr lang="en-GB" sz="1600" dirty="0"/>
              <a:t>Power Supply enabled</a:t>
            </a:r>
            <a:endParaRPr lang="en-US" sz="1600" dirty="0"/>
          </a:p>
        </p:txBody>
      </p:sp>
      <p:cxnSp>
        <p:nvCxnSpPr>
          <p:cNvPr id="36" name="Connector: Elbow 35">
            <a:extLst>
              <a:ext uri="{FF2B5EF4-FFF2-40B4-BE49-F238E27FC236}">
                <a16:creationId xmlns:a16="http://schemas.microsoft.com/office/drawing/2014/main" id="{07626ED6-97C9-E731-C2FF-55561B5919EA}"/>
              </a:ext>
            </a:extLst>
          </p:cNvPr>
          <p:cNvCxnSpPr>
            <a:stCxn id="7" idx="3"/>
            <a:endCxn id="6" idx="3"/>
          </p:cNvCxnSpPr>
          <p:nvPr/>
        </p:nvCxnSpPr>
        <p:spPr>
          <a:xfrm flipH="1" flipV="1">
            <a:off x="5494020" y="4610574"/>
            <a:ext cx="312420" cy="1830792"/>
          </a:xfrm>
          <a:prstGeom prst="bentConnector3">
            <a:avLst>
              <a:gd name="adj1" fmla="val -318308"/>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4026B3F7-C375-64EA-CD5D-6F243901D476}"/>
              </a:ext>
            </a:extLst>
          </p:cNvPr>
          <p:cNvSpPr txBox="1"/>
          <p:nvPr/>
        </p:nvSpPr>
        <p:spPr>
          <a:xfrm>
            <a:off x="4705987" y="5010684"/>
            <a:ext cx="2098523" cy="830997"/>
          </a:xfrm>
          <a:prstGeom prst="rect">
            <a:avLst/>
          </a:prstGeom>
          <a:noFill/>
        </p:spPr>
        <p:txBody>
          <a:bodyPr wrap="none" rtlCol="0">
            <a:spAutoFit/>
          </a:bodyPr>
          <a:lstStyle/>
          <a:p>
            <a:r>
              <a:rPr lang="en-GB" sz="1600" dirty="0"/>
              <a:t>Voltage limit = Vtarget</a:t>
            </a:r>
          </a:p>
          <a:p>
            <a:r>
              <a:rPr lang="en-GB" sz="1600" dirty="0"/>
              <a:t>Current limit = Itarget</a:t>
            </a:r>
          </a:p>
          <a:p>
            <a:r>
              <a:rPr lang="en-GB" sz="1600" dirty="0"/>
              <a:t>Power limit =Ptarget</a:t>
            </a:r>
            <a:endParaRPr lang="en-US" sz="1600" dirty="0"/>
          </a:p>
        </p:txBody>
      </p:sp>
      <p:sp>
        <p:nvSpPr>
          <p:cNvPr id="40" name="TextBox 39">
            <a:extLst>
              <a:ext uri="{FF2B5EF4-FFF2-40B4-BE49-F238E27FC236}">
                <a16:creationId xmlns:a16="http://schemas.microsoft.com/office/drawing/2014/main" id="{9212C943-CEBE-FC8F-9249-1A7D160CBE19}"/>
              </a:ext>
            </a:extLst>
          </p:cNvPr>
          <p:cNvSpPr txBox="1"/>
          <p:nvPr/>
        </p:nvSpPr>
        <p:spPr>
          <a:xfrm>
            <a:off x="6767350" y="5663727"/>
            <a:ext cx="1156470" cy="584775"/>
          </a:xfrm>
          <a:prstGeom prst="rect">
            <a:avLst/>
          </a:prstGeom>
          <a:noFill/>
        </p:spPr>
        <p:txBody>
          <a:bodyPr wrap="none" rtlCol="0">
            <a:spAutoFit/>
          </a:bodyPr>
          <a:lstStyle/>
          <a:p>
            <a:r>
              <a:rPr lang="en-GB" sz="1600" dirty="0"/>
              <a:t>I/V/P target</a:t>
            </a:r>
          </a:p>
          <a:p>
            <a:r>
              <a:rPr lang="en-GB" sz="1600" dirty="0"/>
              <a:t>changed</a:t>
            </a:r>
            <a:endParaRPr lang="en-US" sz="1600" dirty="0"/>
          </a:p>
        </p:txBody>
      </p:sp>
      <p:cxnSp>
        <p:nvCxnSpPr>
          <p:cNvPr id="42" name="Connector: Elbow 41">
            <a:extLst>
              <a:ext uri="{FF2B5EF4-FFF2-40B4-BE49-F238E27FC236}">
                <a16:creationId xmlns:a16="http://schemas.microsoft.com/office/drawing/2014/main" id="{A31D468D-9886-CA5C-BD5B-7B8C8CBF4CCF}"/>
              </a:ext>
            </a:extLst>
          </p:cNvPr>
          <p:cNvCxnSpPr>
            <a:cxnSpLocks/>
            <a:stCxn id="7" idx="2"/>
            <a:endCxn id="4" idx="3"/>
          </p:cNvCxnSpPr>
          <p:nvPr/>
        </p:nvCxnSpPr>
        <p:spPr>
          <a:xfrm rot="5400000" flipH="1" flipV="1">
            <a:off x="1684052" y="3359912"/>
            <a:ext cx="6499795" cy="617220"/>
          </a:xfrm>
          <a:prstGeom prst="bentConnector4">
            <a:avLst>
              <a:gd name="adj1" fmla="val -3517"/>
              <a:gd name="adj2" fmla="val 613240"/>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3D19674C-837A-89A3-623A-1AF63DC1B0BB}"/>
              </a:ext>
            </a:extLst>
          </p:cNvPr>
          <p:cNvSpPr txBox="1"/>
          <p:nvPr/>
        </p:nvSpPr>
        <p:spPr>
          <a:xfrm>
            <a:off x="4735698" y="7134562"/>
            <a:ext cx="2184765" cy="338554"/>
          </a:xfrm>
          <a:prstGeom prst="rect">
            <a:avLst/>
          </a:prstGeom>
          <a:noFill/>
        </p:spPr>
        <p:txBody>
          <a:bodyPr wrap="none" rtlCol="0">
            <a:spAutoFit/>
          </a:bodyPr>
          <a:lstStyle/>
          <a:p>
            <a:r>
              <a:rPr lang="en-GB" sz="1600" dirty="0"/>
              <a:t>Power Supply disabled</a:t>
            </a:r>
            <a:endParaRPr lang="en-US" sz="1600" dirty="0"/>
          </a:p>
        </p:txBody>
      </p:sp>
      <p:cxnSp>
        <p:nvCxnSpPr>
          <p:cNvPr id="48" name="Connector: Elbow 47">
            <a:extLst>
              <a:ext uri="{FF2B5EF4-FFF2-40B4-BE49-F238E27FC236}">
                <a16:creationId xmlns:a16="http://schemas.microsoft.com/office/drawing/2014/main" id="{63CD96F8-40C6-6E6A-8316-24D5E926339C}"/>
              </a:ext>
            </a:extLst>
          </p:cNvPr>
          <p:cNvCxnSpPr>
            <a:stCxn id="7" idx="1"/>
            <a:endCxn id="33" idx="4"/>
          </p:cNvCxnSpPr>
          <p:nvPr/>
        </p:nvCxnSpPr>
        <p:spPr>
          <a:xfrm rot="10800000">
            <a:off x="2078592" y="4697492"/>
            <a:ext cx="1365649" cy="17438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4C7373D-270E-4DA4-7EB5-73293D49DA2F}"/>
              </a:ext>
            </a:extLst>
          </p:cNvPr>
          <p:cNvCxnSpPr>
            <a:stCxn id="6" idx="1"/>
            <a:endCxn id="33" idx="6"/>
          </p:cNvCxnSpPr>
          <p:nvPr/>
        </p:nvCxnSpPr>
        <p:spPr>
          <a:xfrm flipH="1">
            <a:off x="2164951" y="4610574"/>
            <a:ext cx="1591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77DC0012-629D-4740-F71B-435AA4183D36}"/>
              </a:ext>
            </a:extLst>
          </p:cNvPr>
          <p:cNvCxnSpPr>
            <a:stCxn id="11" idx="1"/>
            <a:endCxn id="30" idx="6"/>
          </p:cNvCxnSpPr>
          <p:nvPr/>
        </p:nvCxnSpPr>
        <p:spPr>
          <a:xfrm flipH="1">
            <a:off x="2164951" y="3255164"/>
            <a:ext cx="16907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075DFB12-54F7-D080-C806-B7853EEFF018}"/>
              </a:ext>
            </a:extLst>
          </p:cNvPr>
          <p:cNvCxnSpPr>
            <a:stCxn id="33" idx="0"/>
            <a:endCxn id="30" idx="4"/>
          </p:cNvCxnSpPr>
          <p:nvPr/>
        </p:nvCxnSpPr>
        <p:spPr>
          <a:xfrm flipV="1">
            <a:off x="2078591" y="3342082"/>
            <a:ext cx="0" cy="118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C91F6943-3C1B-44CA-8987-27A31BEE20C8}"/>
              </a:ext>
            </a:extLst>
          </p:cNvPr>
          <p:cNvCxnSpPr>
            <a:stCxn id="30" idx="0"/>
            <a:endCxn id="5" idx="1"/>
          </p:cNvCxnSpPr>
          <p:nvPr/>
        </p:nvCxnSpPr>
        <p:spPr>
          <a:xfrm rot="5400000" flipH="1" flipV="1">
            <a:off x="2027159" y="1888326"/>
            <a:ext cx="1331352" cy="12284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2C6319C5-BF2B-5F8F-E8A6-C407ADDC5E0B}"/>
              </a:ext>
            </a:extLst>
          </p:cNvPr>
          <p:cNvSpPr txBox="1"/>
          <p:nvPr/>
        </p:nvSpPr>
        <p:spPr>
          <a:xfrm>
            <a:off x="2186643" y="2987049"/>
            <a:ext cx="1464119" cy="338554"/>
          </a:xfrm>
          <a:prstGeom prst="rect">
            <a:avLst/>
          </a:prstGeom>
          <a:noFill/>
        </p:spPr>
        <p:txBody>
          <a:bodyPr wrap="none" rtlCol="0">
            <a:spAutoFit/>
          </a:bodyPr>
          <a:lstStyle/>
          <a:p>
            <a:r>
              <a:rPr lang="en-GB" sz="1600" dirty="0"/>
              <a:t>Fault detected</a:t>
            </a:r>
            <a:endParaRPr lang="en-US" sz="1600" dirty="0"/>
          </a:p>
        </p:txBody>
      </p:sp>
      <p:sp>
        <p:nvSpPr>
          <p:cNvPr id="59" name="TextBox 58">
            <a:extLst>
              <a:ext uri="{FF2B5EF4-FFF2-40B4-BE49-F238E27FC236}">
                <a16:creationId xmlns:a16="http://schemas.microsoft.com/office/drawing/2014/main" id="{1EA199C4-3883-2FA2-A5A9-FA086C8FFCE2}"/>
              </a:ext>
            </a:extLst>
          </p:cNvPr>
          <p:cNvSpPr txBox="1"/>
          <p:nvPr/>
        </p:nvSpPr>
        <p:spPr>
          <a:xfrm>
            <a:off x="2189763" y="4343922"/>
            <a:ext cx="1464119" cy="338554"/>
          </a:xfrm>
          <a:prstGeom prst="rect">
            <a:avLst/>
          </a:prstGeom>
          <a:noFill/>
        </p:spPr>
        <p:txBody>
          <a:bodyPr wrap="none" rtlCol="0">
            <a:spAutoFit/>
          </a:bodyPr>
          <a:lstStyle/>
          <a:p>
            <a:r>
              <a:rPr lang="en-GB" sz="1600" dirty="0"/>
              <a:t>Fault detected</a:t>
            </a:r>
            <a:endParaRPr lang="en-US" sz="1600" dirty="0"/>
          </a:p>
        </p:txBody>
      </p:sp>
      <p:sp>
        <p:nvSpPr>
          <p:cNvPr id="60" name="TextBox 59">
            <a:extLst>
              <a:ext uri="{FF2B5EF4-FFF2-40B4-BE49-F238E27FC236}">
                <a16:creationId xmlns:a16="http://schemas.microsoft.com/office/drawing/2014/main" id="{7845CEF4-F1BC-B980-66F4-7605874D013D}"/>
              </a:ext>
            </a:extLst>
          </p:cNvPr>
          <p:cNvSpPr txBox="1"/>
          <p:nvPr/>
        </p:nvSpPr>
        <p:spPr>
          <a:xfrm>
            <a:off x="2029356" y="6079225"/>
            <a:ext cx="1464119" cy="338554"/>
          </a:xfrm>
          <a:prstGeom prst="rect">
            <a:avLst/>
          </a:prstGeom>
          <a:noFill/>
        </p:spPr>
        <p:txBody>
          <a:bodyPr wrap="none" rtlCol="0">
            <a:spAutoFit/>
          </a:bodyPr>
          <a:lstStyle/>
          <a:p>
            <a:r>
              <a:rPr lang="en-GB" sz="1600" dirty="0"/>
              <a:t>Fault detected</a:t>
            </a:r>
            <a:endParaRPr lang="en-US" sz="1600" dirty="0"/>
          </a:p>
        </p:txBody>
      </p:sp>
    </p:spTree>
    <p:extLst>
      <p:ext uri="{BB962C8B-B14F-4D97-AF65-F5344CB8AC3E}">
        <p14:creationId xmlns:p14="http://schemas.microsoft.com/office/powerpoint/2010/main" val="176685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58F7EE-22E1-3290-9C37-8CBF8E568F31}"/>
              </a:ext>
            </a:extLst>
          </p:cNvPr>
          <p:cNvSpPr/>
          <p:nvPr/>
        </p:nvSpPr>
        <p:spPr>
          <a:xfrm>
            <a:off x="-382277" y="-572781"/>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5" name="Pentagon 20">
            <a:extLst>
              <a:ext uri="{FF2B5EF4-FFF2-40B4-BE49-F238E27FC236}">
                <a16:creationId xmlns:a16="http://schemas.microsoft.com/office/drawing/2014/main" id="{402CCA8C-564C-6EFC-5BC0-ABECEC613A04}"/>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6" name="Rectangle 5">
            <a:extLst>
              <a:ext uri="{FF2B5EF4-FFF2-40B4-BE49-F238E27FC236}">
                <a16:creationId xmlns:a16="http://schemas.microsoft.com/office/drawing/2014/main" id="{63346360-EB7D-4B2A-3B3C-89A7A0F7A0C8}"/>
              </a:ext>
            </a:extLst>
          </p:cNvPr>
          <p:cNvSpPr>
            <a:spLocks noChangeArrowheads="1"/>
          </p:cNvSpPr>
          <p:nvPr/>
        </p:nvSpPr>
        <p:spPr bwMode="auto">
          <a:xfrm>
            <a:off x="12100405" y="3392176"/>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5B4D431-334A-D802-C533-063FF49C70D1}"/>
              </a:ext>
            </a:extLst>
          </p:cNvPr>
          <p:cNvGrpSpPr/>
          <p:nvPr/>
        </p:nvGrpSpPr>
        <p:grpSpPr>
          <a:xfrm>
            <a:off x="525272" y="1031297"/>
            <a:ext cx="1402255" cy="468226"/>
            <a:chOff x="525272" y="1031297"/>
            <a:chExt cx="1402255" cy="468226"/>
          </a:xfrm>
        </p:grpSpPr>
        <p:sp>
          <p:nvSpPr>
            <p:cNvPr id="10" name="Rectangle 4">
              <a:extLst>
                <a:ext uri="{FF2B5EF4-FFF2-40B4-BE49-F238E27FC236}">
                  <a16:creationId xmlns:a16="http://schemas.microsoft.com/office/drawing/2014/main" id="{28B0F6E8-B93F-B30D-5972-D97FC3E79E8D}"/>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6CF3329E-9274-3CE5-DEC1-71374D618868}"/>
                </a:ext>
              </a:extLst>
            </p:cNvPr>
            <p:cNvGrpSpPr/>
            <p:nvPr/>
          </p:nvGrpSpPr>
          <p:grpSpPr>
            <a:xfrm>
              <a:off x="1311612" y="1031297"/>
              <a:ext cx="615915" cy="468226"/>
              <a:chOff x="3724824" y="3718340"/>
              <a:chExt cx="615915" cy="468226"/>
            </a:xfrm>
          </p:grpSpPr>
          <p:sp>
            <p:nvSpPr>
              <p:cNvPr id="13" name="AutoShape 9">
                <a:extLst>
                  <a:ext uri="{FF2B5EF4-FFF2-40B4-BE49-F238E27FC236}">
                    <a16:creationId xmlns:a16="http://schemas.microsoft.com/office/drawing/2014/main" id="{AFC24D87-B0BD-D885-98B4-056090FDFB73}"/>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06FC066-79A5-646C-73E6-789329A9BA66}"/>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C8F8F6F7-0CFA-D041-2620-24ECC806881F}"/>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6" name="AutoShape 16">
                <a:extLst>
                  <a:ext uri="{FF2B5EF4-FFF2-40B4-BE49-F238E27FC236}">
                    <a16:creationId xmlns:a16="http://schemas.microsoft.com/office/drawing/2014/main" id="{623F6526-0B56-12EE-7B0C-E67917C113ED}"/>
                  </a:ext>
                </a:extLst>
              </p:cNvPr>
              <p:cNvCxnSpPr>
                <a:cxnSpLocks noChangeShapeType="1"/>
                <a:stCxn id="10" idx="3"/>
                <a:endCxn id="14"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17" name="Text Box 13">
            <a:extLst>
              <a:ext uri="{FF2B5EF4-FFF2-40B4-BE49-F238E27FC236}">
                <a16:creationId xmlns:a16="http://schemas.microsoft.com/office/drawing/2014/main" id="{06A682B0-2666-FF88-551E-F02A0F023B0D}"/>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8" name="AutoShape 106">
            <a:extLst>
              <a:ext uri="{FF2B5EF4-FFF2-40B4-BE49-F238E27FC236}">
                <a16:creationId xmlns:a16="http://schemas.microsoft.com/office/drawing/2014/main" id="{64A95925-0BFC-A5C0-08D8-E7649DD0F7EE}"/>
              </a:ext>
            </a:extLst>
          </p:cNvPr>
          <p:cNvCxnSpPr>
            <a:cxnSpLocks noChangeShapeType="1"/>
            <a:stCxn id="17" idx="2"/>
            <a:endCxn id="5"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9" name="Rectangle 6">
            <a:extLst>
              <a:ext uri="{FF2B5EF4-FFF2-40B4-BE49-F238E27FC236}">
                <a16:creationId xmlns:a16="http://schemas.microsoft.com/office/drawing/2014/main" id="{CED0236B-B25C-0E63-3F11-EB5A91AD4D25}"/>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 name="AutoShape 107">
            <a:extLst>
              <a:ext uri="{FF2B5EF4-FFF2-40B4-BE49-F238E27FC236}">
                <a16:creationId xmlns:a16="http://schemas.microsoft.com/office/drawing/2014/main" id="{FB735591-2A6E-B41B-9281-E2D7B937A991}"/>
              </a:ext>
            </a:extLst>
          </p:cNvPr>
          <p:cNvCxnSpPr>
            <a:cxnSpLocks noChangeShapeType="1"/>
            <a:stCxn id="5" idx="1"/>
            <a:endCxn id="15"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 name="AutoShape 106">
            <a:extLst>
              <a:ext uri="{FF2B5EF4-FFF2-40B4-BE49-F238E27FC236}">
                <a16:creationId xmlns:a16="http://schemas.microsoft.com/office/drawing/2014/main" id="{621F544F-CE2A-5548-0FD1-3CBC1B98F3EE}"/>
              </a:ext>
            </a:extLst>
          </p:cNvPr>
          <p:cNvCxnSpPr>
            <a:cxnSpLocks noChangeShapeType="1"/>
            <a:stCxn id="35" idx="3"/>
            <a:endCxn id="17" idx="0"/>
          </p:cNvCxnSpPr>
          <p:nvPr/>
        </p:nvCxnSpPr>
        <p:spPr bwMode="auto">
          <a:xfrm>
            <a:off x="11751286" y="3517650"/>
            <a:ext cx="291233" cy="706528"/>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 name="Text Box 13">
            <a:extLst>
              <a:ext uri="{FF2B5EF4-FFF2-40B4-BE49-F238E27FC236}">
                <a16:creationId xmlns:a16="http://schemas.microsoft.com/office/drawing/2014/main" id="{29722A6E-95D5-313E-548C-5046C2E2D24D}"/>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 name="Text Box 13">
            <a:extLst>
              <a:ext uri="{FF2B5EF4-FFF2-40B4-BE49-F238E27FC236}">
                <a16:creationId xmlns:a16="http://schemas.microsoft.com/office/drawing/2014/main" id="{DBE6A841-CD20-DFB0-83D3-D91F5E8CA2DE}"/>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9DC67615-E69C-39CE-82E7-03134BC38895}"/>
              </a:ext>
            </a:extLst>
          </p:cNvPr>
          <p:cNvGrpSpPr/>
          <p:nvPr/>
        </p:nvGrpSpPr>
        <p:grpSpPr>
          <a:xfrm>
            <a:off x="-1154443" y="6928107"/>
            <a:ext cx="598460" cy="555669"/>
            <a:chOff x="288215" y="5696056"/>
            <a:chExt cx="598460" cy="555669"/>
          </a:xfrm>
        </p:grpSpPr>
        <p:grpSp>
          <p:nvGrpSpPr>
            <p:cNvPr id="38" name="Group 37">
              <a:extLst>
                <a:ext uri="{FF2B5EF4-FFF2-40B4-BE49-F238E27FC236}">
                  <a16:creationId xmlns:a16="http://schemas.microsoft.com/office/drawing/2014/main" id="{3A0D81EC-0BC3-F961-0292-E8C7E641A934}"/>
                </a:ext>
              </a:extLst>
            </p:cNvPr>
            <p:cNvGrpSpPr/>
            <p:nvPr/>
          </p:nvGrpSpPr>
          <p:grpSpPr>
            <a:xfrm rot="10800000">
              <a:off x="536625" y="5696056"/>
              <a:ext cx="289697" cy="199792"/>
              <a:chOff x="749385" y="2834105"/>
              <a:chExt cx="372177" cy="256676"/>
            </a:xfrm>
          </p:grpSpPr>
          <p:cxnSp>
            <p:nvCxnSpPr>
              <p:cNvPr id="50" name="Straight Connector 49">
                <a:extLst>
                  <a:ext uri="{FF2B5EF4-FFF2-40B4-BE49-F238E27FC236}">
                    <a16:creationId xmlns:a16="http://schemas.microsoft.com/office/drawing/2014/main" id="{AFAFD11D-EDCC-974F-79A6-B2F491D997FE}"/>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51" name="Isosceles Triangle 18">
                <a:extLst>
                  <a:ext uri="{FF2B5EF4-FFF2-40B4-BE49-F238E27FC236}">
                    <a16:creationId xmlns:a16="http://schemas.microsoft.com/office/drawing/2014/main" id="{A3374C02-0677-031A-66E7-5E8A2835084E}"/>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39" name="Group 38">
              <a:extLst>
                <a:ext uri="{FF2B5EF4-FFF2-40B4-BE49-F238E27FC236}">
                  <a16:creationId xmlns:a16="http://schemas.microsoft.com/office/drawing/2014/main" id="{5082F644-6EA5-6EE9-577B-B9C5C0B75B81}"/>
                </a:ext>
              </a:extLst>
            </p:cNvPr>
            <p:cNvGrpSpPr/>
            <p:nvPr/>
          </p:nvGrpSpPr>
          <p:grpSpPr>
            <a:xfrm flipH="1">
              <a:off x="288215" y="5714396"/>
              <a:ext cx="231758" cy="242195"/>
              <a:chOff x="3080068" y="2804372"/>
              <a:chExt cx="274638" cy="311151"/>
            </a:xfrm>
          </p:grpSpPr>
          <p:sp>
            <p:nvSpPr>
              <p:cNvPr id="48" name="Freeform 411">
                <a:extLst>
                  <a:ext uri="{FF2B5EF4-FFF2-40B4-BE49-F238E27FC236}">
                    <a16:creationId xmlns:a16="http://schemas.microsoft.com/office/drawing/2014/main" id="{F8388796-A080-3D11-5E0F-A8A72581FE54}"/>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9" name="Freeform 412">
                <a:extLst>
                  <a:ext uri="{FF2B5EF4-FFF2-40B4-BE49-F238E27FC236}">
                    <a16:creationId xmlns:a16="http://schemas.microsoft.com/office/drawing/2014/main" id="{69EF19F3-7FA4-BDD2-5D7C-9277DA65AC84}"/>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40" name="Group 39">
              <a:extLst>
                <a:ext uri="{FF2B5EF4-FFF2-40B4-BE49-F238E27FC236}">
                  <a16:creationId xmlns:a16="http://schemas.microsoft.com/office/drawing/2014/main" id="{B675F6C9-E7D5-5D43-4FFF-D5218316BE8D}"/>
                </a:ext>
              </a:extLst>
            </p:cNvPr>
            <p:cNvGrpSpPr/>
            <p:nvPr/>
          </p:nvGrpSpPr>
          <p:grpSpPr>
            <a:xfrm>
              <a:off x="504848" y="5895848"/>
              <a:ext cx="381827" cy="355877"/>
              <a:chOff x="736779" y="4006010"/>
              <a:chExt cx="490538" cy="457200"/>
            </a:xfrm>
          </p:grpSpPr>
          <p:grpSp>
            <p:nvGrpSpPr>
              <p:cNvPr id="41" name="Group 125">
                <a:extLst>
                  <a:ext uri="{FF2B5EF4-FFF2-40B4-BE49-F238E27FC236}">
                    <a16:creationId xmlns:a16="http://schemas.microsoft.com/office/drawing/2014/main" id="{90AD2BE4-6ECE-D4EC-2360-6EEE3E79BF62}"/>
                  </a:ext>
                </a:extLst>
              </p:cNvPr>
              <p:cNvGrpSpPr>
                <a:grpSpLocks/>
              </p:cNvGrpSpPr>
              <p:nvPr/>
            </p:nvGrpSpPr>
            <p:grpSpPr bwMode="auto">
              <a:xfrm>
                <a:off x="736779" y="4006010"/>
                <a:ext cx="457200" cy="457200"/>
                <a:chOff x="1585" y="1987"/>
                <a:chExt cx="288" cy="288"/>
              </a:xfrm>
            </p:grpSpPr>
            <p:grpSp>
              <p:nvGrpSpPr>
                <p:cNvPr id="43" name="Group 126">
                  <a:extLst>
                    <a:ext uri="{FF2B5EF4-FFF2-40B4-BE49-F238E27FC236}">
                      <a16:creationId xmlns:a16="http://schemas.microsoft.com/office/drawing/2014/main" id="{B405C15E-0AD2-C095-1A27-1D29294C218D}"/>
                    </a:ext>
                  </a:extLst>
                </p:cNvPr>
                <p:cNvGrpSpPr>
                  <a:grpSpLocks/>
                </p:cNvGrpSpPr>
                <p:nvPr/>
              </p:nvGrpSpPr>
              <p:grpSpPr bwMode="auto">
                <a:xfrm>
                  <a:off x="1585" y="2160"/>
                  <a:ext cx="288" cy="115"/>
                  <a:chOff x="1152" y="2160"/>
                  <a:chExt cx="288" cy="115"/>
                </a:xfrm>
              </p:grpSpPr>
              <p:sp>
                <p:nvSpPr>
                  <p:cNvPr id="45" name="Line 127">
                    <a:extLst>
                      <a:ext uri="{FF2B5EF4-FFF2-40B4-BE49-F238E27FC236}">
                        <a16:creationId xmlns:a16="http://schemas.microsoft.com/office/drawing/2014/main" id="{4C9DC5AA-B116-175F-DB98-5AC6BC80AEF7}"/>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6" name="Line 128">
                    <a:extLst>
                      <a:ext uri="{FF2B5EF4-FFF2-40B4-BE49-F238E27FC236}">
                        <a16:creationId xmlns:a16="http://schemas.microsoft.com/office/drawing/2014/main" id="{8A1C800B-80F3-5475-7955-E3A8A7366E6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7" name="Line 129">
                    <a:extLst>
                      <a:ext uri="{FF2B5EF4-FFF2-40B4-BE49-F238E27FC236}">
                        <a16:creationId xmlns:a16="http://schemas.microsoft.com/office/drawing/2014/main" id="{4B53EF74-C7BC-69E2-8B9F-E5A53557133E}"/>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4" name="Line 130">
                  <a:extLst>
                    <a:ext uri="{FF2B5EF4-FFF2-40B4-BE49-F238E27FC236}">
                      <a16:creationId xmlns:a16="http://schemas.microsoft.com/office/drawing/2014/main" id="{0F2D9936-6320-5C3B-B79C-A1F72AAC907E}"/>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2" name="Freeform 323">
                <a:extLst>
                  <a:ext uri="{FF2B5EF4-FFF2-40B4-BE49-F238E27FC236}">
                    <a16:creationId xmlns:a16="http://schemas.microsoft.com/office/drawing/2014/main" id="{749AFE7F-94AE-6738-D714-6F474196FB83}"/>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52" name="AutoShape 106">
            <a:extLst>
              <a:ext uri="{FF2B5EF4-FFF2-40B4-BE49-F238E27FC236}">
                <a16:creationId xmlns:a16="http://schemas.microsoft.com/office/drawing/2014/main" id="{634F063F-5C65-D27A-E4C1-E6D6107CBFCA}"/>
              </a:ext>
            </a:extLst>
          </p:cNvPr>
          <p:cNvCxnSpPr>
            <a:cxnSpLocks noChangeShapeType="1"/>
            <a:endCxn id="51"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53" name="Group 52">
            <a:extLst>
              <a:ext uri="{FF2B5EF4-FFF2-40B4-BE49-F238E27FC236}">
                <a16:creationId xmlns:a16="http://schemas.microsoft.com/office/drawing/2014/main" id="{E9B68940-4539-4E22-D1B5-FC278F04DCB7}"/>
              </a:ext>
            </a:extLst>
          </p:cNvPr>
          <p:cNvGrpSpPr/>
          <p:nvPr/>
        </p:nvGrpSpPr>
        <p:grpSpPr>
          <a:xfrm>
            <a:off x="-619437" y="6444431"/>
            <a:ext cx="241902" cy="254029"/>
            <a:chOff x="967773" y="5397486"/>
            <a:chExt cx="241902" cy="254029"/>
          </a:xfrm>
        </p:grpSpPr>
        <p:sp>
          <p:nvSpPr>
            <p:cNvPr id="54" name="Rectangle 53">
              <a:extLst>
                <a:ext uri="{FF2B5EF4-FFF2-40B4-BE49-F238E27FC236}">
                  <a16:creationId xmlns:a16="http://schemas.microsoft.com/office/drawing/2014/main" id="{D036F0DC-6622-59E1-E4E7-47B554D6C6F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55" name="Straight Connector 54">
              <a:extLst>
                <a:ext uri="{FF2B5EF4-FFF2-40B4-BE49-F238E27FC236}">
                  <a16:creationId xmlns:a16="http://schemas.microsoft.com/office/drawing/2014/main" id="{0EF45CC3-92E8-31BF-8A4B-9A7D18A37D2A}"/>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56" name="Straight Connector 55">
              <a:extLst>
                <a:ext uri="{FF2B5EF4-FFF2-40B4-BE49-F238E27FC236}">
                  <a16:creationId xmlns:a16="http://schemas.microsoft.com/office/drawing/2014/main" id="{0CCE6EA0-AA5B-1D29-2266-F3BED56A71E8}"/>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57" name="TextBox 56">
            <a:extLst>
              <a:ext uri="{FF2B5EF4-FFF2-40B4-BE49-F238E27FC236}">
                <a16:creationId xmlns:a16="http://schemas.microsoft.com/office/drawing/2014/main" id="{D8731848-53F4-8E15-E7F0-5A5F15DB4FCC}"/>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58" name="TextBox 57">
            <a:extLst>
              <a:ext uri="{FF2B5EF4-FFF2-40B4-BE49-F238E27FC236}">
                <a16:creationId xmlns:a16="http://schemas.microsoft.com/office/drawing/2014/main" id="{7512DA3D-C5E0-7CDC-C0E2-0D121692A173}"/>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59" name="Text Box 13">
            <a:extLst>
              <a:ext uri="{FF2B5EF4-FFF2-40B4-BE49-F238E27FC236}">
                <a16:creationId xmlns:a16="http://schemas.microsoft.com/office/drawing/2014/main" id="{94B65697-B8DA-D8DC-AE33-8B3AC40B2813}"/>
              </a:ext>
            </a:extLst>
          </p:cNvPr>
          <p:cNvSpPr txBox="1">
            <a:spLocks noChangeArrowheads="1"/>
          </p:cNvSpPr>
          <p:nvPr/>
        </p:nvSpPr>
        <p:spPr bwMode="auto">
          <a:xfrm>
            <a:off x="10874331" y="645811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60" name="AutoShape 106">
            <a:extLst>
              <a:ext uri="{FF2B5EF4-FFF2-40B4-BE49-F238E27FC236}">
                <a16:creationId xmlns:a16="http://schemas.microsoft.com/office/drawing/2014/main" id="{9AF2D5CC-4398-CE9A-59BB-D0FD1E63DCC9}"/>
              </a:ext>
            </a:extLst>
          </p:cNvPr>
          <p:cNvCxnSpPr>
            <a:cxnSpLocks noChangeShapeType="1"/>
            <a:endCxn id="221" idx="3"/>
          </p:cNvCxnSpPr>
          <p:nvPr/>
        </p:nvCxnSpPr>
        <p:spPr bwMode="auto">
          <a:xfrm rot="5400000">
            <a:off x="10730198" y="6532234"/>
            <a:ext cx="166497" cy="112333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1" name="Rectangle 5">
            <a:extLst>
              <a:ext uri="{FF2B5EF4-FFF2-40B4-BE49-F238E27FC236}">
                <a16:creationId xmlns:a16="http://schemas.microsoft.com/office/drawing/2014/main" id="{CE9A4858-02CC-9070-B4A2-E0A32197FF7C}"/>
              </a:ext>
            </a:extLst>
          </p:cNvPr>
          <p:cNvSpPr>
            <a:spLocks noChangeArrowheads="1"/>
          </p:cNvSpPr>
          <p:nvPr/>
        </p:nvSpPr>
        <p:spPr bwMode="auto">
          <a:xfrm>
            <a:off x="11193049" y="602391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62" name="AutoShape 106">
            <a:extLst>
              <a:ext uri="{FF2B5EF4-FFF2-40B4-BE49-F238E27FC236}">
                <a16:creationId xmlns:a16="http://schemas.microsoft.com/office/drawing/2014/main" id="{9640BCB1-AEA4-E435-8CFC-FB96ADFC0F00}"/>
              </a:ext>
            </a:extLst>
          </p:cNvPr>
          <p:cNvCxnSpPr>
            <a:cxnSpLocks noChangeShapeType="1"/>
            <a:stCxn id="5" idx="2"/>
            <a:endCxn id="65"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63" name="AutoShape 106">
            <a:extLst>
              <a:ext uri="{FF2B5EF4-FFF2-40B4-BE49-F238E27FC236}">
                <a16:creationId xmlns:a16="http://schemas.microsoft.com/office/drawing/2014/main" id="{A484DAEE-FA80-3FC2-1D1F-6896AB88199D}"/>
              </a:ext>
            </a:extLst>
          </p:cNvPr>
          <p:cNvCxnSpPr>
            <a:cxnSpLocks noChangeShapeType="1"/>
            <a:endCxn id="61" idx="2"/>
          </p:cNvCxnSpPr>
          <p:nvPr/>
        </p:nvCxnSpPr>
        <p:spPr bwMode="auto">
          <a:xfrm rot="16200000" flipV="1">
            <a:off x="11266402" y="6378721"/>
            <a:ext cx="217303" cy="125"/>
          </a:xfrm>
          <a:prstGeom prst="bentConnector3">
            <a:avLst>
              <a:gd name="adj1" fmla="val 50000"/>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0D41F570-ED75-FD9F-E90C-BD207BC2CE0A}"/>
              </a:ext>
            </a:extLst>
          </p:cNvPr>
          <p:cNvGrpSpPr/>
          <p:nvPr/>
        </p:nvGrpSpPr>
        <p:grpSpPr>
          <a:xfrm>
            <a:off x="3640912" y="6596584"/>
            <a:ext cx="1956985" cy="713978"/>
            <a:chOff x="3320765" y="5338675"/>
            <a:chExt cx="1956985" cy="462905"/>
          </a:xfrm>
        </p:grpSpPr>
        <p:sp>
          <p:nvSpPr>
            <p:cNvPr id="65" name="Text Box 12">
              <a:extLst>
                <a:ext uri="{FF2B5EF4-FFF2-40B4-BE49-F238E27FC236}">
                  <a16:creationId xmlns:a16="http://schemas.microsoft.com/office/drawing/2014/main" id="{8FE43F3D-3F14-F628-50DD-08894396DB1C}"/>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6" name="Text Box 12">
              <a:extLst>
                <a:ext uri="{FF2B5EF4-FFF2-40B4-BE49-F238E27FC236}">
                  <a16:creationId xmlns:a16="http://schemas.microsoft.com/office/drawing/2014/main" id="{F59071DB-AA44-D5CE-7377-1233ECD201B2}"/>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5D295948-A0EA-E065-47EB-7AAFC950258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68" name="AutoShape 106">
            <a:extLst>
              <a:ext uri="{FF2B5EF4-FFF2-40B4-BE49-F238E27FC236}">
                <a16:creationId xmlns:a16="http://schemas.microsoft.com/office/drawing/2014/main" id="{5219D923-1067-FA3B-B039-F415E42B948A}"/>
              </a:ext>
            </a:extLst>
          </p:cNvPr>
          <p:cNvCxnSpPr>
            <a:cxnSpLocks noChangeShapeType="1"/>
            <a:stCxn id="88" idx="1"/>
            <a:endCxn id="67"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82218B6F-AC12-969C-E4D1-608C9D95B5CE}"/>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70" name="AutoShape 106">
            <a:extLst>
              <a:ext uri="{FF2B5EF4-FFF2-40B4-BE49-F238E27FC236}">
                <a16:creationId xmlns:a16="http://schemas.microsoft.com/office/drawing/2014/main" id="{4DF8DF6E-8413-B6C3-6822-B802A089AEB6}"/>
              </a:ext>
            </a:extLst>
          </p:cNvPr>
          <p:cNvCxnSpPr>
            <a:cxnSpLocks noChangeShapeType="1"/>
            <a:stCxn id="88" idx="1"/>
            <a:endCxn id="76"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1" name="Oval 70">
            <a:extLst>
              <a:ext uri="{FF2B5EF4-FFF2-40B4-BE49-F238E27FC236}">
                <a16:creationId xmlns:a16="http://schemas.microsoft.com/office/drawing/2014/main" id="{8F8A97B4-7008-7FED-19A8-BB009B48B884}"/>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72" name="Straight Connector 71">
            <a:extLst>
              <a:ext uri="{FF2B5EF4-FFF2-40B4-BE49-F238E27FC236}">
                <a16:creationId xmlns:a16="http://schemas.microsoft.com/office/drawing/2014/main" id="{9BD3EFB5-65D2-90AF-18A0-0F5916ED578F}"/>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73" name="Straight Connector 72">
            <a:extLst>
              <a:ext uri="{FF2B5EF4-FFF2-40B4-BE49-F238E27FC236}">
                <a16:creationId xmlns:a16="http://schemas.microsoft.com/office/drawing/2014/main" id="{7F572A28-DAF5-05B9-9485-FD259CDCC8C3}"/>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74" name="AutoShape 106">
            <a:extLst>
              <a:ext uri="{FF2B5EF4-FFF2-40B4-BE49-F238E27FC236}">
                <a16:creationId xmlns:a16="http://schemas.microsoft.com/office/drawing/2014/main" id="{324DDA8B-9926-AD15-BBC3-10AE4F0E09BD}"/>
              </a:ext>
            </a:extLst>
          </p:cNvPr>
          <p:cNvCxnSpPr>
            <a:cxnSpLocks noChangeShapeType="1"/>
            <a:stCxn id="71" idx="2"/>
            <a:endCxn id="88"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75" name="Group 74">
            <a:extLst>
              <a:ext uri="{FF2B5EF4-FFF2-40B4-BE49-F238E27FC236}">
                <a16:creationId xmlns:a16="http://schemas.microsoft.com/office/drawing/2014/main" id="{6D10C340-D859-1079-6A02-830CE70A72DA}"/>
              </a:ext>
            </a:extLst>
          </p:cNvPr>
          <p:cNvGrpSpPr/>
          <p:nvPr/>
        </p:nvGrpSpPr>
        <p:grpSpPr>
          <a:xfrm>
            <a:off x="-271450" y="2958302"/>
            <a:ext cx="1196339" cy="1011756"/>
            <a:chOff x="1443005" y="1302373"/>
            <a:chExt cx="1196339" cy="1011756"/>
          </a:xfrm>
        </p:grpSpPr>
        <p:sp>
          <p:nvSpPr>
            <p:cNvPr id="76" name="Rectangle 75">
              <a:extLst>
                <a:ext uri="{FF2B5EF4-FFF2-40B4-BE49-F238E27FC236}">
                  <a16:creationId xmlns:a16="http://schemas.microsoft.com/office/drawing/2014/main" id="{AEFAF981-3C6A-F167-64E2-CF857E510A7D}"/>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FAB20CFA-C127-58F4-DEE7-FEE61D860AD1}"/>
                </a:ext>
              </a:extLst>
            </p:cNvPr>
            <p:cNvGrpSpPr/>
            <p:nvPr/>
          </p:nvGrpSpPr>
          <p:grpSpPr>
            <a:xfrm>
              <a:off x="1567099" y="1339453"/>
              <a:ext cx="1037320" cy="937596"/>
              <a:chOff x="296937" y="2206695"/>
              <a:chExt cx="1037320" cy="937596"/>
            </a:xfrm>
          </p:grpSpPr>
          <p:grpSp>
            <p:nvGrpSpPr>
              <p:cNvPr id="78" name="Group 77">
                <a:extLst>
                  <a:ext uri="{FF2B5EF4-FFF2-40B4-BE49-F238E27FC236}">
                    <a16:creationId xmlns:a16="http://schemas.microsoft.com/office/drawing/2014/main" id="{4F67D3CF-1901-CDC1-678F-BAF3F9C45EB1}"/>
                  </a:ext>
                </a:extLst>
              </p:cNvPr>
              <p:cNvGrpSpPr/>
              <p:nvPr/>
            </p:nvGrpSpPr>
            <p:grpSpPr>
              <a:xfrm>
                <a:off x="475993" y="2524431"/>
                <a:ext cx="606862" cy="383848"/>
                <a:chOff x="475993" y="2524431"/>
                <a:chExt cx="606862" cy="383848"/>
              </a:xfrm>
            </p:grpSpPr>
            <p:cxnSp>
              <p:nvCxnSpPr>
                <p:cNvPr id="83" name="Straight Connector 82">
                  <a:extLst>
                    <a:ext uri="{FF2B5EF4-FFF2-40B4-BE49-F238E27FC236}">
                      <a16:creationId xmlns:a16="http://schemas.microsoft.com/office/drawing/2014/main" id="{7BC07934-7221-072A-DC0E-21EF25E79F9C}"/>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17C53B6-D942-A1F4-6C98-EE88D6A0D90B}"/>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D0D8144-B5BE-AB94-E716-D7B79CCD4E58}"/>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79" name="Straight Arrow Connector 78">
                <a:extLst>
                  <a:ext uri="{FF2B5EF4-FFF2-40B4-BE49-F238E27FC236}">
                    <a16:creationId xmlns:a16="http://schemas.microsoft.com/office/drawing/2014/main" id="{104FF606-47FE-8B0B-9FEE-F7ED42561E5E}"/>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80" name="Straight Arrow Connector 79">
                <a:extLst>
                  <a:ext uri="{FF2B5EF4-FFF2-40B4-BE49-F238E27FC236}">
                    <a16:creationId xmlns:a16="http://schemas.microsoft.com/office/drawing/2014/main" id="{1202AB40-9A55-BF65-8EDB-A211F26A9E2C}"/>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81" name="Rectangle 4">
                <a:extLst>
                  <a:ext uri="{FF2B5EF4-FFF2-40B4-BE49-F238E27FC236}">
                    <a16:creationId xmlns:a16="http://schemas.microsoft.com/office/drawing/2014/main" id="{B8D0CCFF-63F5-3097-9444-2A57C5DB2E4B}"/>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82" name="Rectangle 4">
                <a:extLst>
                  <a:ext uri="{FF2B5EF4-FFF2-40B4-BE49-F238E27FC236}">
                    <a16:creationId xmlns:a16="http://schemas.microsoft.com/office/drawing/2014/main" id="{BF4BE7C0-BCDD-DFC2-D4AF-7DFE637080C4}"/>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86" name="Text Box 12">
            <a:extLst>
              <a:ext uri="{FF2B5EF4-FFF2-40B4-BE49-F238E27FC236}">
                <a16:creationId xmlns:a16="http://schemas.microsoft.com/office/drawing/2014/main" id="{56149BEA-A50B-DB2A-8E66-CC492A152B84}"/>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7" name="Text Box 12">
            <a:extLst>
              <a:ext uri="{FF2B5EF4-FFF2-40B4-BE49-F238E27FC236}">
                <a16:creationId xmlns:a16="http://schemas.microsoft.com/office/drawing/2014/main" id="{C79DF5B1-B082-B39C-809A-3E21D4F68E23}"/>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F3417492-994D-1A92-B07C-63F733F9F6B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90" name="Text Box 13">
            <a:extLst>
              <a:ext uri="{FF2B5EF4-FFF2-40B4-BE49-F238E27FC236}">
                <a16:creationId xmlns:a16="http://schemas.microsoft.com/office/drawing/2014/main" id="{B66B0360-AF03-F478-22B7-F2208740D497}"/>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91" name="Straight Arrow Connector 90">
            <a:extLst>
              <a:ext uri="{FF2B5EF4-FFF2-40B4-BE49-F238E27FC236}">
                <a16:creationId xmlns:a16="http://schemas.microsoft.com/office/drawing/2014/main" id="{1E468EAC-58B8-0D8C-8E60-F899B9BA5163}"/>
              </a:ext>
            </a:extLst>
          </p:cNvPr>
          <p:cNvCxnSpPr>
            <a:cxnSpLocks/>
            <a:stCxn id="35" idx="2"/>
            <a:endCxn id="90"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 name="Pentagon 20">
            <a:extLst>
              <a:ext uri="{FF2B5EF4-FFF2-40B4-BE49-F238E27FC236}">
                <a16:creationId xmlns:a16="http://schemas.microsoft.com/office/drawing/2014/main" id="{D0429C26-7764-45E6-BCF2-83269D8EDA7A}"/>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93" name="Connector: Elbow 92">
            <a:extLst>
              <a:ext uri="{FF2B5EF4-FFF2-40B4-BE49-F238E27FC236}">
                <a16:creationId xmlns:a16="http://schemas.microsoft.com/office/drawing/2014/main" id="{D5C41007-EF0D-5F26-E404-DDAE82903EC2}"/>
              </a:ext>
            </a:extLst>
          </p:cNvPr>
          <p:cNvCxnSpPr>
            <a:cxnSpLocks/>
            <a:stCxn id="92"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 name="Connector: Elbow 93">
            <a:extLst>
              <a:ext uri="{FF2B5EF4-FFF2-40B4-BE49-F238E27FC236}">
                <a16:creationId xmlns:a16="http://schemas.microsoft.com/office/drawing/2014/main" id="{6A57E436-1A27-2345-9FB8-138260ACBE45}"/>
              </a:ext>
            </a:extLst>
          </p:cNvPr>
          <p:cNvCxnSpPr>
            <a:stCxn id="90" idx="2"/>
            <a:endCxn id="92"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6" name="Rectangle 6">
            <a:extLst>
              <a:ext uri="{FF2B5EF4-FFF2-40B4-BE49-F238E27FC236}">
                <a16:creationId xmlns:a16="http://schemas.microsoft.com/office/drawing/2014/main" id="{C13EA21E-F2D8-C4F2-CE58-0CB995DC2AB0}"/>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98" name="AutoShape 9">
            <a:extLst>
              <a:ext uri="{FF2B5EF4-FFF2-40B4-BE49-F238E27FC236}">
                <a16:creationId xmlns:a16="http://schemas.microsoft.com/office/drawing/2014/main" id="{D9B47352-ED69-F124-AAA8-9BE3056871CA}"/>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C66604B-4CF4-390D-0E06-E8E45F9B0BA5}"/>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00" name="Rectangle 99">
            <a:extLst>
              <a:ext uri="{FF2B5EF4-FFF2-40B4-BE49-F238E27FC236}">
                <a16:creationId xmlns:a16="http://schemas.microsoft.com/office/drawing/2014/main" id="{F16FDCB4-8434-A598-D041-7660F74E4CFF}"/>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01" name="Text Box 12">
                <a:extLst>
                  <a:ext uri="{FF2B5EF4-FFF2-40B4-BE49-F238E27FC236}">
                    <a16:creationId xmlns:a16="http://schemas.microsoft.com/office/drawing/2014/main" id="{C51CF559-91FB-7B7C-0431-2B61CA9D14BB}"/>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101" name="Text Box 12">
                <a:extLst>
                  <a:ext uri="{FF2B5EF4-FFF2-40B4-BE49-F238E27FC236}">
                    <a16:creationId xmlns:a16="http://schemas.microsoft.com/office/drawing/2014/main" id="{C51CF559-91FB-7B7C-0431-2B61CA9D14BB}"/>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3"/>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102" name="AutoShape 14">
            <a:extLst>
              <a:ext uri="{FF2B5EF4-FFF2-40B4-BE49-F238E27FC236}">
                <a16:creationId xmlns:a16="http://schemas.microsoft.com/office/drawing/2014/main" id="{26AB2EDF-0557-1163-DBEA-2906E9D8A531}"/>
              </a:ext>
            </a:extLst>
          </p:cNvPr>
          <p:cNvCxnSpPr>
            <a:cxnSpLocks noChangeShapeType="1"/>
            <a:stCxn id="98" idx="6"/>
            <a:endCxn id="101"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03" name="Rectangle 6">
            <a:extLst>
              <a:ext uri="{FF2B5EF4-FFF2-40B4-BE49-F238E27FC236}">
                <a16:creationId xmlns:a16="http://schemas.microsoft.com/office/drawing/2014/main" id="{EA8B0FFE-6235-38CE-137C-99E6CABA6A90}"/>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4" name="Rectangle 6">
            <a:extLst>
              <a:ext uri="{FF2B5EF4-FFF2-40B4-BE49-F238E27FC236}">
                <a16:creationId xmlns:a16="http://schemas.microsoft.com/office/drawing/2014/main" id="{01FE8E54-11A2-D278-02EF-F24E91B3F0B7}"/>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E903D1F5-3D9C-6931-010B-0070D38EED06}"/>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D9E088D-4449-F94F-CC56-4534BA778DD5}"/>
              </a:ext>
            </a:extLst>
          </p:cNvPr>
          <p:cNvGrpSpPr/>
          <p:nvPr/>
        </p:nvGrpSpPr>
        <p:grpSpPr>
          <a:xfrm>
            <a:off x="5822642" y="4104714"/>
            <a:ext cx="195263" cy="139070"/>
            <a:chOff x="10813192" y="1273442"/>
            <a:chExt cx="195263" cy="139070"/>
          </a:xfrm>
        </p:grpSpPr>
        <p:cxnSp>
          <p:nvCxnSpPr>
            <p:cNvPr id="107" name="Straight Connector 106">
              <a:extLst>
                <a:ext uri="{FF2B5EF4-FFF2-40B4-BE49-F238E27FC236}">
                  <a16:creationId xmlns:a16="http://schemas.microsoft.com/office/drawing/2014/main" id="{833153B9-7CA9-50CC-A613-DB5A8F96E23C}"/>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108" name="Straight Connector 107">
              <a:extLst>
                <a:ext uri="{FF2B5EF4-FFF2-40B4-BE49-F238E27FC236}">
                  <a16:creationId xmlns:a16="http://schemas.microsoft.com/office/drawing/2014/main" id="{CDE15D7B-C750-09E4-73E0-D1AF8D961DA6}"/>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109" name="Straight Connector 108">
              <a:extLst>
                <a:ext uri="{FF2B5EF4-FFF2-40B4-BE49-F238E27FC236}">
                  <a16:creationId xmlns:a16="http://schemas.microsoft.com/office/drawing/2014/main" id="{258E2072-ADB5-0D4F-CCA9-4E101672A710}"/>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110" name="AutoShape 146">
            <a:extLst>
              <a:ext uri="{FF2B5EF4-FFF2-40B4-BE49-F238E27FC236}">
                <a16:creationId xmlns:a16="http://schemas.microsoft.com/office/drawing/2014/main" id="{4D7F6659-9B68-7220-A6B6-E2B7BD876654}"/>
              </a:ext>
            </a:extLst>
          </p:cNvPr>
          <p:cNvCxnSpPr>
            <a:cxnSpLocks noChangeShapeType="1"/>
            <a:stCxn id="101" idx="3"/>
            <a:endCxn id="105"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111" name="Rectangle 6">
            <a:extLst>
              <a:ext uri="{FF2B5EF4-FFF2-40B4-BE49-F238E27FC236}">
                <a16:creationId xmlns:a16="http://schemas.microsoft.com/office/drawing/2014/main" id="{1D157C0A-0334-19C6-01EC-8465E986F84A}"/>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113" name="Connector: Elbow 112">
            <a:extLst>
              <a:ext uri="{FF2B5EF4-FFF2-40B4-BE49-F238E27FC236}">
                <a16:creationId xmlns:a16="http://schemas.microsoft.com/office/drawing/2014/main" id="{7265CAB4-EA4F-C036-F320-2C453F7AC9CC}"/>
              </a:ext>
            </a:extLst>
          </p:cNvPr>
          <p:cNvCxnSpPr>
            <a:stCxn id="92" idx="1"/>
            <a:endCxn id="98"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14" name="Connector: Elbow 113">
            <a:extLst>
              <a:ext uri="{FF2B5EF4-FFF2-40B4-BE49-F238E27FC236}">
                <a16:creationId xmlns:a16="http://schemas.microsoft.com/office/drawing/2014/main" id="{08EC97C8-7B8D-945B-1859-3EC8A3644EE0}"/>
              </a:ext>
            </a:extLst>
          </p:cNvPr>
          <p:cNvCxnSpPr>
            <a:cxnSpLocks/>
            <a:stCxn id="105" idx="3"/>
            <a:endCxn id="136"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16" name="Rectangle 6">
            <a:extLst>
              <a:ext uri="{FF2B5EF4-FFF2-40B4-BE49-F238E27FC236}">
                <a16:creationId xmlns:a16="http://schemas.microsoft.com/office/drawing/2014/main" id="{E2CA6FF1-08BE-A172-1D6F-791DE425D9D2}"/>
              </a:ext>
            </a:extLst>
          </p:cNvPr>
          <p:cNvSpPr>
            <a:spLocks noChangeArrowheads="1"/>
          </p:cNvSpPr>
          <p:nvPr/>
        </p:nvSpPr>
        <p:spPr bwMode="auto">
          <a:xfrm>
            <a:off x="306248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7" name="Text Box 12">
                <a:extLst>
                  <a:ext uri="{FF2B5EF4-FFF2-40B4-BE49-F238E27FC236}">
                    <a16:creationId xmlns:a16="http://schemas.microsoft.com/office/drawing/2014/main" id="{5A64C920-D426-BA98-B147-A19E2370EA6D}"/>
                  </a:ext>
                </a:extLst>
              </p:cNvPr>
              <p:cNvSpPr txBox="1">
                <a:spLocks noChangeArrowheads="1"/>
              </p:cNvSpPr>
              <p:nvPr/>
            </p:nvSpPr>
            <p:spPr bwMode="auto">
              <a:xfrm>
                <a:off x="354409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17" name="Text Box 12">
                <a:extLst>
                  <a:ext uri="{FF2B5EF4-FFF2-40B4-BE49-F238E27FC236}">
                    <a16:creationId xmlns:a16="http://schemas.microsoft.com/office/drawing/2014/main" id="{5A64C920-D426-BA98-B147-A19E2370EA6D}"/>
                  </a:ext>
                </a:extLst>
              </p:cNvPr>
              <p:cNvSpPr txBox="1">
                <a:spLocks noRot="1" noChangeAspect="1" noMove="1" noResize="1" noEditPoints="1" noAdjustHandles="1" noChangeArrowheads="1" noChangeShapeType="1" noTextEdit="1"/>
              </p:cNvSpPr>
              <p:nvPr/>
            </p:nvSpPr>
            <p:spPr bwMode="auto">
              <a:xfrm>
                <a:off x="3544097" y="965457"/>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118" name="AutoShape 145">
            <a:extLst>
              <a:ext uri="{FF2B5EF4-FFF2-40B4-BE49-F238E27FC236}">
                <a16:creationId xmlns:a16="http://schemas.microsoft.com/office/drawing/2014/main" id="{95161A6B-E9BB-245E-DFF5-A0A10939D6B0}"/>
              </a:ext>
            </a:extLst>
          </p:cNvPr>
          <p:cNvCxnSpPr>
            <a:cxnSpLocks noChangeShapeType="1"/>
            <a:stCxn id="121" idx="3"/>
          </p:cNvCxnSpPr>
          <p:nvPr/>
        </p:nvCxnSpPr>
        <p:spPr bwMode="auto">
          <a:xfrm>
            <a:off x="5867489" y="1257844"/>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 name="Rectangle 6">
            <a:extLst>
              <a:ext uri="{FF2B5EF4-FFF2-40B4-BE49-F238E27FC236}">
                <a16:creationId xmlns:a16="http://schemas.microsoft.com/office/drawing/2014/main" id="{E914304E-F425-3195-4CAF-E2194CF4CC40}"/>
              </a:ext>
            </a:extLst>
          </p:cNvPr>
          <p:cNvSpPr>
            <a:spLocks noChangeArrowheads="1"/>
          </p:cNvSpPr>
          <p:nvPr/>
        </p:nvSpPr>
        <p:spPr bwMode="auto">
          <a:xfrm>
            <a:off x="607838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20" name="Group 119">
            <a:extLst>
              <a:ext uri="{FF2B5EF4-FFF2-40B4-BE49-F238E27FC236}">
                <a16:creationId xmlns:a16="http://schemas.microsoft.com/office/drawing/2014/main" id="{7E4E27A5-59CA-E683-844B-8DF2DD8E964A}"/>
              </a:ext>
            </a:extLst>
          </p:cNvPr>
          <p:cNvGrpSpPr/>
          <p:nvPr/>
        </p:nvGrpSpPr>
        <p:grpSpPr>
          <a:xfrm>
            <a:off x="5555545" y="1103920"/>
            <a:ext cx="311944" cy="307848"/>
            <a:chOff x="3207544" y="2431256"/>
            <a:chExt cx="311944" cy="307848"/>
          </a:xfrm>
        </p:grpSpPr>
        <p:sp>
          <p:nvSpPr>
            <p:cNvPr id="121" name="Rectangle 120">
              <a:extLst>
                <a:ext uri="{FF2B5EF4-FFF2-40B4-BE49-F238E27FC236}">
                  <a16:creationId xmlns:a16="http://schemas.microsoft.com/office/drawing/2014/main" id="{4520E422-93C2-B6BD-A40D-E3AFF5354FF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F5733877-6249-E928-FA6E-B9E4F633D07E}"/>
                </a:ext>
              </a:extLst>
            </p:cNvPr>
            <p:cNvGrpSpPr/>
            <p:nvPr/>
          </p:nvGrpSpPr>
          <p:grpSpPr>
            <a:xfrm>
              <a:off x="3259965" y="2506342"/>
              <a:ext cx="195263" cy="139070"/>
              <a:chOff x="10813192" y="1273442"/>
              <a:chExt cx="195263" cy="139070"/>
            </a:xfrm>
          </p:grpSpPr>
          <p:cxnSp>
            <p:nvCxnSpPr>
              <p:cNvPr id="123" name="Straight Connector 122">
                <a:extLst>
                  <a:ext uri="{FF2B5EF4-FFF2-40B4-BE49-F238E27FC236}">
                    <a16:creationId xmlns:a16="http://schemas.microsoft.com/office/drawing/2014/main" id="{61AE1DBE-C256-C483-4ED9-CFDF8D6F523C}"/>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06BAD32-B148-1F13-B0C6-247FC91126B7}"/>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BBE232-8F99-DA04-4D9F-7DB82094DDE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Rectangle 125">
            <a:extLst>
              <a:ext uri="{FF2B5EF4-FFF2-40B4-BE49-F238E27FC236}">
                <a16:creationId xmlns:a16="http://schemas.microsoft.com/office/drawing/2014/main" id="{CAD197C8-B4E5-11F4-10D2-526A6AEBE8C7}"/>
              </a:ext>
            </a:extLst>
          </p:cNvPr>
          <p:cNvSpPr/>
          <p:nvPr/>
        </p:nvSpPr>
        <p:spPr>
          <a:xfrm>
            <a:off x="589849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7" name="AutoShape 146">
            <a:extLst>
              <a:ext uri="{FF2B5EF4-FFF2-40B4-BE49-F238E27FC236}">
                <a16:creationId xmlns:a16="http://schemas.microsoft.com/office/drawing/2014/main" id="{628E68C6-9E04-D466-5987-AB270546921B}"/>
              </a:ext>
            </a:extLst>
          </p:cNvPr>
          <p:cNvCxnSpPr>
            <a:cxnSpLocks noChangeShapeType="1"/>
            <a:stCxn id="117" idx="3"/>
            <a:endCxn id="121" idx="1"/>
          </p:cNvCxnSpPr>
          <p:nvPr/>
        </p:nvCxnSpPr>
        <p:spPr bwMode="auto">
          <a:xfrm flipV="1">
            <a:off x="481720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084577F5-A272-6E97-A30A-79AD67345E88}"/>
              </a:ext>
            </a:extLst>
          </p:cNvPr>
          <p:cNvSpPr txBox="1"/>
          <p:nvPr/>
        </p:nvSpPr>
        <p:spPr>
          <a:xfrm>
            <a:off x="306248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129" name="Rectangle 6">
            <a:extLst>
              <a:ext uri="{FF2B5EF4-FFF2-40B4-BE49-F238E27FC236}">
                <a16:creationId xmlns:a16="http://schemas.microsoft.com/office/drawing/2014/main" id="{0A4AA24F-D77F-0629-78B1-E3A90BAF1199}"/>
              </a:ext>
            </a:extLst>
          </p:cNvPr>
          <p:cNvSpPr>
            <a:spLocks noChangeArrowheads="1"/>
          </p:cNvSpPr>
          <p:nvPr/>
        </p:nvSpPr>
        <p:spPr bwMode="auto">
          <a:xfrm>
            <a:off x="480119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F7F5010D-E3A5-C9CA-C75B-597188571043}"/>
              </a:ext>
            </a:extLst>
          </p:cNvPr>
          <p:cNvSpPr/>
          <p:nvPr/>
        </p:nvSpPr>
        <p:spPr>
          <a:xfrm>
            <a:off x="2626376" y="388916"/>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5EE6A259-F04A-E12E-34FA-58A64CD41F52}"/>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 Box 13">
            <a:extLst>
              <a:ext uri="{FF2B5EF4-FFF2-40B4-BE49-F238E27FC236}">
                <a16:creationId xmlns:a16="http://schemas.microsoft.com/office/drawing/2014/main" id="{BFDAC74F-375A-73D9-9621-4F4863E5FBC7}"/>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136" name="Text Box 13">
            <a:extLst>
              <a:ext uri="{FF2B5EF4-FFF2-40B4-BE49-F238E27FC236}">
                <a16:creationId xmlns:a16="http://schemas.microsoft.com/office/drawing/2014/main" id="{11E968E9-FDE7-76AB-A791-C9CBEFEE00E6}"/>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50" name="Connector: Elbow 149">
            <a:extLst>
              <a:ext uri="{FF2B5EF4-FFF2-40B4-BE49-F238E27FC236}">
                <a16:creationId xmlns:a16="http://schemas.microsoft.com/office/drawing/2014/main" id="{52FA167E-5C21-2180-6FDD-016A3FC18250}"/>
              </a:ext>
            </a:extLst>
          </p:cNvPr>
          <p:cNvCxnSpPr>
            <a:cxnSpLocks/>
            <a:stCxn id="13" idx="6"/>
            <a:endCxn id="117" idx="1"/>
          </p:cNvCxnSpPr>
          <p:nvPr/>
        </p:nvCxnSpPr>
        <p:spPr>
          <a:xfrm flipV="1">
            <a:off x="1927527" y="1257845"/>
            <a:ext cx="161657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59" name="Connector: Elbow 158">
            <a:extLst>
              <a:ext uri="{FF2B5EF4-FFF2-40B4-BE49-F238E27FC236}">
                <a16:creationId xmlns:a16="http://schemas.microsoft.com/office/drawing/2014/main" id="{3A2345FD-A7AF-AF49-F13F-F66D9238A487}"/>
              </a:ext>
            </a:extLst>
          </p:cNvPr>
          <p:cNvCxnSpPr>
            <a:stCxn id="76" idx="0"/>
            <a:endCxn id="10"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169" name="Straight Arrow Connector 168">
            <a:extLst>
              <a:ext uri="{FF2B5EF4-FFF2-40B4-BE49-F238E27FC236}">
                <a16:creationId xmlns:a16="http://schemas.microsoft.com/office/drawing/2014/main" id="{A1A4BBFB-49F5-C845-E2A2-CA92DE363ABD}"/>
              </a:ext>
            </a:extLst>
          </p:cNvPr>
          <p:cNvCxnSpPr>
            <a:cxnSpLocks/>
            <a:stCxn id="136" idx="3"/>
            <a:endCxn id="36"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8ADE625D-F98D-F71F-FCB5-7DB83DAE7A23}"/>
              </a:ext>
            </a:extLst>
          </p:cNvPr>
          <p:cNvGrpSpPr/>
          <p:nvPr/>
        </p:nvGrpSpPr>
        <p:grpSpPr>
          <a:xfrm>
            <a:off x="1700125" y="2412190"/>
            <a:ext cx="652447" cy="457200"/>
            <a:chOff x="3564001" y="3720476"/>
            <a:chExt cx="652447" cy="457200"/>
          </a:xfrm>
        </p:grpSpPr>
        <p:sp>
          <p:nvSpPr>
            <p:cNvPr id="174" name="Oval 173">
              <a:extLst>
                <a:ext uri="{FF2B5EF4-FFF2-40B4-BE49-F238E27FC236}">
                  <a16:creationId xmlns:a16="http://schemas.microsoft.com/office/drawing/2014/main" id="{9A967DDE-CE2D-FC9B-66A8-EAF7F131CF9A}"/>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5" name="AutoShape 9">
              <a:extLst>
                <a:ext uri="{FF2B5EF4-FFF2-40B4-BE49-F238E27FC236}">
                  <a16:creationId xmlns:a16="http://schemas.microsoft.com/office/drawing/2014/main" id="{956EB3C3-65BE-80A4-23BC-013D36C79BF7}"/>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335CB57F-9CCF-7D39-164C-B24E30742776}"/>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77" name="Rectangle 176">
              <a:extLst>
                <a:ext uri="{FF2B5EF4-FFF2-40B4-BE49-F238E27FC236}">
                  <a16:creationId xmlns:a16="http://schemas.microsoft.com/office/drawing/2014/main" id="{9E3AB587-E94B-3404-61EF-49E4C62E9FEB}"/>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78" name="AutoShape 16">
              <a:extLst>
                <a:ext uri="{FF2B5EF4-FFF2-40B4-BE49-F238E27FC236}">
                  <a16:creationId xmlns:a16="http://schemas.microsoft.com/office/drawing/2014/main" id="{8E55543A-7C6E-8F19-F9AE-5D9F72924E81}"/>
                </a:ext>
              </a:extLst>
            </p:cNvPr>
            <p:cNvCxnSpPr>
              <a:cxnSpLocks noChangeShapeType="1"/>
              <a:endCxn id="175"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179" name="Rectangle 6">
            <a:extLst>
              <a:ext uri="{FF2B5EF4-FFF2-40B4-BE49-F238E27FC236}">
                <a16:creationId xmlns:a16="http://schemas.microsoft.com/office/drawing/2014/main" id="{560F95D4-AAA7-7E99-FC30-25C43B1C79F6}"/>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80" name="Rectangle 6">
            <a:extLst>
              <a:ext uri="{FF2B5EF4-FFF2-40B4-BE49-F238E27FC236}">
                <a16:creationId xmlns:a16="http://schemas.microsoft.com/office/drawing/2014/main" id="{F7E42181-E149-0A7A-FDAD-ADB04B8682F3}"/>
              </a:ext>
            </a:extLst>
          </p:cNvPr>
          <p:cNvSpPr>
            <a:spLocks noChangeArrowheads="1"/>
          </p:cNvSpPr>
          <p:nvPr/>
        </p:nvSpPr>
        <p:spPr bwMode="auto">
          <a:xfrm>
            <a:off x="307598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Text Box 12">
                <a:extLst>
                  <a:ext uri="{FF2B5EF4-FFF2-40B4-BE49-F238E27FC236}">
                    <a16:creationId xmlns:a16="http://schemas.microsoft.com/office/drawing/2014/main" id="{7DDAEA4C-E64A-B5B0-54C4-1EF3A0C8FE91}"/>
                  </a:ext>
                </a:extLst>
              </p:cNvPr>
              <p:cNvSpPr txBox="1">
                <a:spLocks noChangeArrowheads="1"/>
              </p:cNvSpPr>
              <p:nvPr/>
            </p:nvSpPr>
            <p:spPr bwMode="auto">
              <a:xfrm>
                <a:off x="355760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81" name="Text Box 12">
                <a:extLst>
                  <a:ext uri="{FF2B5EF4-FFF2-40B4-BE49-F238E27FC236}">
                    <a16:creationId xmlns:a16="http://schemas.microsoft.com/office/drawing/2014/main" id="{7DDAEA4C-E64A-B5B0-54C4-1EF3A0C8FE91}"/>
                  </a:ext>
                </a:extLst>
              </p:cNvPr>
              <p:cNvSpPr txBox="1">
                <a:spLocks noRot="1" noChangeAspect="1" noMove="1" noResize="1" noEditPoints="1" noAdjustHandles="1" noChangeArrowheads="1" noChangeShapeType="1" noTextEdit="1"/>
              </p:cNvSpPr>
              <p:nvPr/>
            </p:nvSpPr>
            <p:spPr bwMode="auto">
              <a:xfrm>
                <a:off x="3557600" y="2354354"/>
                <a:ext cx="1273105" cy="584775"/>
              </a:xfrm>
              <a:prstGeom prst="rect">
                <a:avLst/>
              </a:prstGeom>
              <a:blipFill>
                <a:blip r:embed="rId5"/>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182" name="AutoShape 145">
            <a:extLst>
              <a:ext uri="{FF2B5EF4-FFF2-40B4-BE49-F238E27FC236}">
                <a16:creationId xmlns:a16="http://schemas.microsoft.com/office/drawing/2014/main" id="{BF0D1392-8577-2D08-D48C-888B6011E397}"/>
              </a:ext>
            </a:extLst>
          </p:cNvPr>
          <p:cNvCxnSpPr>
            <a:cxnSpLocks noChangeShapeType="1"/>
            <a:stCxn id="185" idx="3"/>
          </p:cNvCxnSpPr>
          <p:nvPr/>
        </p:nvCxnSpPr>
        <p:spPr bwMode="auto">
          <a:xfrm>
            <a:off x="5880992" y="2646741"/>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3" name="Rectangle 6">
            <a:extLst>
              <a:ext uri="{FF2B5EF4-FFF2-40B4-BE49-F238E27FC236}">
                <a16:creationId xmlns:a16="http://schemas.microsoft.com/office/drawing/2014/main" id="{9EFB74D6-C928-6801-C459-4DE540895433}"/>
              </a:ext>
            </a:extLst>
          </p:cNvPr>
          <p:cNvSpPr>
            <a:spLocks noChangeArrowheads="1"/>
          </p:cNvSpPr>
          <p:nvPr/>
        </p:nvSpPr>
        <p:spPr bwMode="auto">
          <a:xfrm>
            <a:off x="609188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84" name="Group 183">
            <a:extLst>
              <a:ext uri="{FF2B5EF4-FFF2-40B4-BE49-F238E27FC236}">
                <a16:creationId xmlns:a16="http://schemas.microsoft.com/office/drawing/2014/main" id="{7C257E95-9F31-08BB-53C9-789266635499}"/>
              </a:ext>
            </a:extLst>
          </p:cNvPr>
          <p:cNvGrpSpPr/>
          <p:nvPr/>
        </p:nvGrpSpPr>
        <p:grpSpPr>
          <a:xfrm>
            <a:off x="5569048" y="2492817"/>
            <a:ext cx="311944" cy="307848"/>
            <a:chOff x="3207544" y="2431256"/>
            <a:chExt cx="311944" cy="307848"/>
          </a:xfrm>
        </p:grpSpPr>
        <p:sp>
          <p:nvSpPr>
            <p:cNvPr id="185" name="Rectangle 184">
              <a:extLst>
                <a:ext uri="{FF2B5EF4-FFF2-40B4-BE49-F238E27FC236}">
                  <a16:creationId xmlns:a16="http://schemas.microsoft.com/office/drawing/2014/main" id="{92F9D378-2E34-AFF9-6D74-5AF5A6855AF6}"/>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36122C5-1C6D-7BFE-FCC0-64FF1FFE8099}"/>
                </a:ext>
              </a:extLst>
            </p:cNvPr>
            <p:cNvGrpSpPr/>
            <p:nvPr/>
          </p:nvGrpSpPr>
          <p:grpSpPr>
            <a:xfrm>
              <a:off x="3259965" y="2506342"/>
              <a:ext cx="195263" cy="139070"/>
              <a:chOff x="10813192" y="1273442"/>
              <a:chExt cx="195263" cy="139070"/>
            </a:xfrm>
          </p:grpSpPr>
          <p:cxnSp>
            <p:nvCxnSpPr>
              <p:cNvPr id="187" name="Straight Connector 186">
                <a:extLst>
                  <a:ext uri="{FF2B5EF4-FFF2-40B4-BE49-F238E27FC236}">
                    <a16:creationId xmlns:a16="http://schemas.microsoft.com/office/drawing/2014/main" id="{26FE9275-CA71-A1EC-4BE4-490F28A0A39F}"/>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F639597-7DF1-5D21-0AFE-8D88378AEE40}"/>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06E234-9C95-22F7-3FE6-371CAD80421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0" name="Rectangle 189">
            <a:extLst>
              <a:ext uri="{FF2B5EF4-FFF2-40B4-BE49-F238E27FC236}">
                <a16:creationId xmlns:a16="http://schemas.microsoft.com/office/drawing/2014/main" id="{4CF32B55-D240-6EED-0270-D6829F63E562}"/>
              </a:ext>
            </a:extLst>
          </p:cNvPr>
          <p:cNvSpPr/>
          <p:nvPr/>
        </p:nvSpPr>
        <p:spPr>
          <a:xfrm>
            <a:off x="591199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91" name="AutoShape 146">
            <a:extLst>
              <a:ext uri="{FF2B5EF4-FFF2-40B4-BE49-F238E27FC236}">
                <a16:creationId xmlns:a16="http://schemas.microsoft.com/office/drawing/2014/main" id="{AB0ABF19-2135-B1DE-3F04-C6F47FA033C1}"/>
              </a:ext>
            </a:extLst>
          </p:cNvPr>
          <p:cNvCxnSpPr>
            <a:cxnSpLocks noChangeShapeType="1"/>
            <a:stCxn id="181" idx="3"/>
            <a:endCxn id="185" idx="1"/>
          </p:cNvCxnSpPr>
          <p:nvPr/>
        </p:nvCxnSpPr>
        <p:spPr bwMode="auto">
          <a:xfrm flipV="1">
            <a:off x="483070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92" name="TextBox 191">
            <a:extLst>
              <a:ext uri="{FF2B5EF4-FFF2-40B4-BE49-F238E27FC236}">
                <a16:creationId xmlns:a16="http://schemas.microsoft.com/office/drawing/2014/main" id="{9AB56ED0-9E87-6F3E-3F53-28FAF6AD01F5}"/>
              </a:ext>
            </a:extLst>
          </p:cNvPr>
          <p:cNvSpPr txBox="1"/>
          <p:nvPr/>
        </p:nvSpPr>
        <p:spPr>
          <a:xfrm>
            <a:off x="300089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193" name="Rectangle 6">
            <a:extLst>
              <a:ext uri="{FF2B5EF4-FFF2-40B4-BE49-F238E27FC236}">
                <a16:creationId xmlns:a16="http://schemas.microsoft.com/office/drawing/2014/main" id="{4488EA62-FBE6-0FE8-7FBA-33100C9538ED}"/>
              </a:ext>
            </a:extLst>
          </p:cNvPr>
          <p:cNvSpPr>
            <a:spLocks noChangeArrowheads="1"/>
          </p:cNvSpPr>
          <p:nvPr/>
        </p:nvSpPr>
        <p:spPr bwMode="auto">
          <a:xfrm>
            <a:off x="481469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A321CAD3-4ACD-7176-70F7-4856C712E0A6}"/>
              </a:ext>
            </a:extLst>
          </p:cNvPr>
          <p:cNvSpPr/>
          <p:nvPr/>
        </p:nvSpPr>
        <p:spPr>
          <a:xfrm>
            <a:off x="2639879" y="1777813"/>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8214FAED-5169-2EF7-70EC-6930B660D007}"/>
              </a:ext>
            </a:extLst>
          </p:cNvPr>
          <p:cNvSpPr/>
          <p:nvPr/>
        </p:nvSpPr>
        <p:spPr>
          <a:xfrm>
            <a:off x="7140086" y="0"/>
            <a:ext cx="465031" cy="28372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p>
          <a:p>
            <a:pPr algn="ctr"/>
            <a:r>
              <a:rPr lang="en-GB" sz="1600" dirty="0">
                <a:solidFill>
                  <a:schemeClr val="tx1"/>
                </a:solidFill>
              </a:rPr>
              <a:t>C</a:t>
            </a:r>
          </a:p>
          <a:p>
            <a:pPr algn="ctr"/>
            <a:r>
              <a:rPr lang="en-GB" sz="1600" dirty="0">
                <a:solidFill>
                  <a:schemeClr val="tx1"/>
                </a:solidFill>
              </a:rPr>
              <a:t>A</a:t>
            </a:r>
          </a:p>
          <a:p>
            <a:pPr algn="ctr"/>
            <a:r>
              <a:rPr lang="en-GB" sz="1600" dirty="0">
                <a:solidFill>
                  <a:schemeClr val="tx1"/>
                </a:solidFill>
              </a:rPr>
              <a:t>L</a:t>
            </a:r>
          </a:p>
          <a:p>
            <a:pPr algn="ctr"/>
            <a:r>
              <a:rPr lang="en-GB" sz="1600" dirty="0">
                <a:solidFill>
                  <a:schemeClr val="tx1"/>
                </a:solidFill>
              </a:rPr>
              <a:t>E</a:t>
            </a:r>
          </a:p>
          <a:p>
            <a:pPr algn="ctr"/>
            <a:r>
              <a:rPr lang="en-GB" sz="1600" dirty="0">
                <a:solidFill>
                  <a:schemeClr val="tx1"/>
                </a:solidFill>
              </a:rPr>
              <a:t>R</a:t>
            </a:r>
            <a:endParaRPr lang="en-US" sz="1600" dirty="0">
              <a:solidFill>
                <a:schemeClr val="tx1"/>
              </a:solidFill>
            </a:endParaRPr>
          </a:p>
        </p:txBody>
      </p:sp>
      <p:sp>
        <p:nvSpPr>
          <p:cNvPr id="221" name="Pentagon 20">
            <a:extLst>
              <a:ext uri="{FF2B5EF4-FFF2-40B4-BE49-F238E27FC236}">
                <a16:creationId xmlns:a16="http://schemas.microsoft.com/office/drawing/2014/main" id="{E5C599FB-D8C3-95F0-BBE0-07E31F05CCF6}"/>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225" name="TextBox 224">
            <a:extLst>
              <a:ext uri="{FF2B5EF4-FFF2-40B4-BE49-F238E27FC236}">
                <a16:creationId xmlns:a16="http://schemas.microsoft.com/office/drawing/2014/main" id="{75C72A4E-848F-8920-A9E4-784EABD0CDA4}"/>
              </a:ext>
            </a:extLst>
          </p:cNvPr>
          <p:cNvSpPr txBox="1"/>
          <p:nvPr/>
        </p:nvSpPr>
        <p:spPr>
          <a:xfrm>
            <a:off x="3503306" y="3283937"/>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226" name="Rectangle 225">
            <a:extLst>
              <a:ext uri="{FF2B5EF4-FFF2-40B4-BE49-F238E27FC236}">
                <a16:creationId xmlns:a16="http://schemas.microsoft.com/office/drawing/2014/main" id="{14A4F7DD-D216-0D96-CFD8-C2131FE2FB8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89" name="Group 288">
            <a:extLst>
              <a:ext uri="{FF2B5EF4-FFF2-40B4-BE49-F238E27FC236}">
                <a16:creationId xmlns:a16="http://schemas.microsoft.com/office/drawing/2014/main" id="{C5054333-6029-1A5B-205F-93CF7F18462A}"/>
              </a:ext>
            </a:extLst>
          </p:cNvPr>
          <p:cNvGrpSpPr/>
          <p:nvPr/>
        </p:nvGrpSpPr>
        <p:grpSpPr>
          <a:xfrm>
            <a:off x="1803236" y="3477989"/>
            <a:ext cx="654596" cy="413045"/>
            <a:chOff x="1192912" y="2416089"/>
            <a:chExt cx="457200" cy="274650"/>
          </a:xfrm>
        </p:grpSpPr>
        <p:sp>
          <p:nvSpPr>
            <p:cNvPr id="234" name="Rectangle 233">
              <a:extLst>
                <a:ext uri="{FF2B5EF4-FFF2-40B4-BE49-F238E27FC236}">
                  <a16:creationId xmlns:a16="http://schemas.microsoft.com/office/drawing/2014/main" id="{4E9D2247-CF89-D963-AAB1-8BD325666A5F}"/>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232" name="Multiplication Sign 231">
              <a:extLst>
                <a:ext uri="{FF2B5EF4-FFF2-40B4-BE49-F238E27FC236}">
                  <a16:creationId xmlns:a16="http://schemas.microsoft.com/office/drawing/2014/main" id="{BE0F6CEE-CD90-65BB-D989-6F03466C62B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237" name="Connector: Elbow 236">
            <a:extLst>
              <a:ext uri="{FF2B5EF4-FFF2-40B4-BE49-F238E27FC236}">
                <a16:creationId xmlns:a16="http://schemas.microsoft.com/office/drawing/2014/main" id="{3983ED03-FC78-B218-EB05-5A4BB2C38A2E}"/>
              </a:ext>
            </a:extLst>
          </p:cNvPr>
          <p:cNvCxnSpPr>
            <a:cxnSpLocks/>
            <a:stCxn id="92"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45" name="Straight Arrow Connector 244">
            <a:extLst>
              <a:ext uri="{FF2B5EF4-FFF2-40B4-BE49-F238E27FC236}">
                <a16:creationId xmlns:a16="http://schemas.microsoft.com/office/drawing/2014/main" id="{A8E50884-C5B0-960F-66D4-C78935B34F79}"/>
              </a:ext>
            </a:extLst>
          </p:cNvPr>
          <p:cNvCxnSpPr>
            <a:cxnSpLocks/>
            <a:stCxn id="234" idx="0"/>
            <a:endCxn id="175"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70" name="Connector: Elbow 269">
            <a:extLst>
              <a:ext uri="{FF2B5EF4-FFF2-40B4-BE49-F238E27FC236}">
                <a16:creationId xmlns:a16="http://schemas.microsoft.com/office/drawing/2014/main" id="{23B5BC71-BA3D-8C18-F6BD-B3FAD88432B3}"/>
              </a:ext>
            </a:extLst>
          </p:cNvPr>
          <p:cNvCxnSpPr>
            <a:cxnSpLocks/>
            <a:stCxn id="76" idx="0"/>
            <a:endCxn id="295"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87" name="Connector: Elbow 286">
            <a:extLst>
              <a:ext uri="{FF2B5EF4-FFF2-40B4-BE49-F238E27FC236}">
                <a16:creationId xmlns:a16="http://schemas.microsoft.com/office/drawing/2014/main" id="{6293782C-6E3B-B689-6BE1-A937330020E1}"/>
              </a:ext>
            </a:extLst>
          </p:cNvPr>
          <p:cNvCxnSpPr>
            <a:cxnSpLocks/>
            <a:stCxn id="5" idx="1"/>
          </p:cNvCxnSpPr>
          <p:nvPr/>
        </p:nvCxnSpPr>
        <p:spPr>
          <a:xfrm rot="10800000">
            <a:off x="1901794" y="3889381"/>
            <a:ext cx="4311423" cy="1250813"/>
          </a:xfrm>
          <a:prstGeom prst="bentConnector3">
            <a:avLst>
              <a:gd name="adj1" fmla="val 99958"/>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95" name="Rectangle 4">
            <a:extLst>
              <a:ext uri="{FF2B5EF4-FFF2-40B4-BE49-F238E27FC236}">
                <a16:creationId xmlns:a16="http://schemas.microsoft.com/office/drawing/2014/main" id="{2509D5B2-940D-0E1E-F0F9-B219144C227D}"/>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298" name="Rectangle 4">
            <a:extLst>
              <a:ext uri="{FF2B5EF4-FFF2-40B4-BE49-F238E27FC236}">
                <a16:creationId xmlns:a16="http://schemas.microsoft.com/office/drawing/2014/main" id="{8EBD1D0A-4D14-8F67-6182-2F79D892CC33}"/>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00" name="Connector: Elbow 299">
            <a:extLst>
              <a:ext uri="{FF2B5EF4-FFF2-40B4-BE49-F238E27FC236}">
                <a16:creationId xmlns:a16="http://schemas.microsoft.com/office/drawing/2014/main" id="{1B55DE38-8E92-8482-C8E9-CE57346BCA31}"/>
              </a:ext>
            </a:extLst>
          </p:cNvPr>
          <p:cNvCxnSpPr>
            <a:stCxn id="76" idx="0"/>
            <a:endCxn id="298"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7" name="Straight Arrow Connector 306">
            <a:extLst>
              <a:ext uri="{FF2B5EF4-FFF2-40B4-BE49-F238E27FC236}">
                <a16:creationId xmlns:a16="http://schemas.microsoft.com/office/drawing/2014/main" id="{1320BEA3-5E3E-B8DA-EC92-4308B927CF51}"/>
              </a:ext>
            </a:extLst>
          </p:cNvPr>
          <p:cNvCxnSpPr>
            <a:cxnSpLocks/>
            <a:stCxn id="175" idx="6"/>
            <a:endCxn id="181" idx="1"/>
          </p:cNvCxnSpPr>
          <p:nvPr/>
        </p:nvCxnSpPr>
        <p:spPr>
          <a:xfrm>
            <a:off x="2352572" y="2640790"/>
            <a:ext cx="120502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14" name="Connector: Elbow 313">
            <a:extLst>
              <a:ext uri="{FF2B5EF4-FFF2-40B4-BE49-F238E27FC236}">
                <a16:creationId xmlns:a16="http://schemas.microsoft.com/office/drawing/2014/main" id="{26326AEA-129F-3C9B-9A34-A8C42648DB7D}"/>
              </a:ext>
            </a:extLst>
          </p:cNvPr>
          <p:cNvCxnSpPr>
            <a:cxnSpLocks/>
            <a:stCxn id="206" idx="2"/>
            <a:endCxn id="99" idx="1"/>
          </p:cNvCxnSpPr>
          <p:nvPr/>
        </p:nvCxnSpPr>
        <p:spPr>
          <a:xfrm rot="5400000">
            <a:off x="4636111" y="1451536"/>
            <a:ext cx="1350793" cy="4122190"/>
          </a:xfrm>
          <a:prstGeom prst="bentConnector4">
            <a:avLst>
              <a:gd name="adj1" fmla="val 22910"/>
              <a:gd name="adj2" fmla="val 105546"/>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0" name="Straight Arrow Connector 339">
            <a:extLst>
              <a:ext uri="{FF2B5EF4-FFF2-40B4-BE49-F238E27FC236}">
                <a16:creationId xmlns:a16="http://schemas.microsoft.com/office/drawing/2014/main" id="{1B6AA3DA-743E-19DA-0C9E-44D4B8378FE4}"/>
              </a:ext>
            </a:extLst>
          </p:cNvPr>
          <p:cNvCxnSpPr>
            <a:cxnSpLocks/>
            <a:stCxn id="298" idx="3"/>
          </p:cNvCxnSpPr>
          <p:nvPr/>
        </p:nvCxnSpPr>
        <p:spPr>
          <a:xfrm>
            <a:off x="1536536" y="129939"/>
            <a:ext cx="55939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1" name="Pentagon 20">
            <a:extLst>
              <a:ext uri="{FF2B5EF4-FFF2-40B4-BE49-F238E27FC236}">
                <a16:creationId xmlns:a16="http://schemas.microsoft.com/office/drawing/2014/main" id="{0F9A9ACC-7D49-3C43-600E-6A2038B1405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52" name="Text Box 13">
            <a:extLst>
              <a:ext uri="{FF2B5EF4-FFF2-40B4-BE49-F238E27FC236}">
                <a16:creationId xmlns:a16="http://schemas.microsoft.com/office/drawing/2014/main" id="{3557A175-7810-BAC3-2C5F-6078E290AFFC}"/>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Straight Arrow Connector 357">
            <a:extLst>
              <a:ext uri="{FF2B5EF4-FFF2-40B4-BE49-F238E27FC236}">
                <a16:creationId xmlns:a16="http://schemas.microsoft.com/office/drawing/2014/main" id="{FCF1018B-E84D-BAC1-407C-EB0B32552C1E}"/>
              </a:ext>
            </a:extLst>
          </p:cNvPr>
          <p:cNvCxnSpPr>
            <a:cxnSpLocks/>
            <a:stCxn id="221"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0" name="Text Box 13">
            <a:extLst>
              <a:ext uri="{FF2B5EF4-FFF2-40B4-BE49-F238E27FC236}">
                <a16:creationId xmlns:a16="http://schemas.microsoft.com/office/drawing/2014/main" id="{4D3590E7-D9E0-8906-C132-C332407A7206}"/>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1" name="Text Box 13">
            <a:extLst>
              <a:ext uri="{FF2B5EF4-FFF2-40B4-BE49-F238E27FC236}">
                <a16:creationId xmlns:a16="http://schemas.microsoft.com/office/drawing/2014/main" id="{11751469-6AA2-FCC9-61DC-34A7F3728EDA}"/>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2" name="Text Box 13">
            <a:extLst>
              <a:ext uri="{FF2B5EF4-FFF2-40B4-BE49-F238E27FC236}">
                <a16:creationId xmlns:a16="http://schemas.microsoft.com/office/drawing/2014/main" id="{72C71ED0-48F0-3F2A-F655-B17943C18D8A}"/>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65" name="Straight Arrow Connector 364">
            <a:extLst>
              <a:ext uri="{FF2B5EF4-FFF2-40B4-BE49-F238E27FC236}">
                <a16:creationId xmlns:a16="http://schemas.microsoft.com/office/drawing/2014/main" id="{866D2E2E-A7F8-573A-1B6F-08BE10508443}"/>
              </a:ext>
            </a:extLst>
          </p:cNvPr>
          <p:cNvCxnSpPr>
            <a:stCxn id="360" idx="3"/>
            <a:endCxn id="361"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7" name="Straight Arrow Connector 366">
            <a:extLst>
              <a:ext uri="{FF2B5EF4-FFF2-40B4-BE49-F238E27FC236}">
                <a16:creationId xmlns:a16="http://schemas.microsoft.com/office/drawing/2014/main" id="{CAAAD671-DBAB-CFA9-3DA3-C7514E638B84}"/>
              </a:ext>
            </a:extLst>
          </p:cNvPr>
          <p:cNvCxnSpPr>
            <a:stCxn id="352" idx="1"/>
            <a:endCxn id="351"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9" name="Straight Arrow Connector 368">
            <a:extLst>
              <a:ext uri="{FF2B5EF4-FFF2-40B4-BE49-F238E27FC236}">
                <a16:creationId xmlns:a16="http://schemas.microsoft.com/office/drawing/2014/main" id="{F58FCEB7-FDC4-8AD9-165D-BE2D65BEC136}"/>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71" name="Straight Arrow Connector 370">
            <a:extLst>
              <a:ext uri="{FF2B5EF4-FFF2-40B4-BE49-F238E27FC236}">
                <a16:creationId xmlns:a16="http://schemas.microsoft.com/office/drawing/2014/main" id="{8614E8E6-70D5-056D-4EAA-82C3FACDDEF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63" name="Text Box 13">
            <a:extLst>
              <a:ext uri="{FF2B5EF4-FFF2-40B4-BE49-F238E27FC236}">
                <a16:creationId xmlns:a16="http://schemas.microsoft.com/office/drawing/2014/main" id="{EB5E5833-91F2-D4DA-3375-AB31A2A5138E}"/>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9" name="Group 378">
            <a:extLst>
              <a:ext uri="{FF2B5EF4-FFF2-40B4-BE49-F238E27FC236}">
                <a16:creationId xmlns:a16="http://schemas.microsoft.com/office/drawing/2014/main" id="{34DE18A8-85C9-2F28-11CA-A35B82EBE9F1}"/>
              </a:ext>
            </a:extLst>
          </p:cNvPr>
          <p:cNvGrpSpPr/>
          <p:nvPr/>
        </p:nvGrpSpPr>
        <p:grpSpPr>
          <a:xfrm>
            <a:off x="8816130" y="5619235"/>
            <a:ext cx="695156" cy="664658"/>
            <a:chOff x="-1629742" y="2418589"/>
            <a:chExt cx="695156" cy="664658"/>
          </a:xfrm>
        </p:grpSpPr>
        <p:sp>
          <p:nvSpPr>
            <p:cNvPr id="377" name="Isosceles Triangle 376">
              <a:extLst>
                <a:ext uri="{FF2B5EF4-FFF2-40B4-BE49-F238E27FC236}">
                  <a16:creationId xmlns:a16="http://schemas.microsoft.com/office/drawing/2014/main" id="{C2BCFA8D-4B25-8000-D6EB-161BE79D7CC3}"/>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78" name="Text Box 13">
              <a:extLst>
                <a:ext uri="{FF2B5EF4-FFF2-40B4-BE49-F238E27FC236}">
                  <a16:creationId xmlns:a16="http://schemas.microsoft.com/office/drawing/2014/main" id="{CE62259D-1306-86FC-EA60-602B5F8F8034}"/>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81" name="Text Box 13">
            <a:extLst>
              <a:ext uri="{FF2B5EF4-FFF2-40B4-BE49-F238E27FC236}">
                <a16:creationId xmlns:a16="http://schemas.microsoft.com/office/drawing/2014/main" id="{5D2D7E61-09DC-5E41-CC82-F4590D302D79}"/>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83" name="Connector: Elbow 382">
            <a:extLst>
              <a:ext uri="{FF2B5EF4-FFF2-40B4-BE49-F238E27FC236}">
                <a16:creationId xmlns:a16="http://schemas.microsoft.com/office/drawing/2014/main" id="{7D86546F-D501-CB59-2DEF-BCAF1B7391D1}"/>
              </a:ext>
            </a:extLst>
          </p:cNvPr>
          <p:cNvCxnSpPr>
            <a:cxnSpLocks/>
            <a:stCxn id="381"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1" name="Arc 390">
            <a:extLst>
              <a:ext uri="{FF2B5EF4-FFF2-40B4-BE49-F238E27FC236}">
                <a16:creationId xmlns:a16="http://schemas.microsoft.com/office/drawing/2014/main" id="{41DFE8F4-7EAF-0681-CAE3-F4497D754B0D}"/>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93" name="Straight Connector 392">
            <a:extLst>
              <a:ext uri="{FF2B5EF4-FFF2-40B4-BE49-F238E27FC236}">
                <a16:creationId xmlns:a16="http://schemas.microsoft.com/office/drawing/2014/main" id="{55522AE3-2F60-D26A-E8FC-B036F9A96F69}"/>
              </a:ext>
            </a:extLst>
          </p:cNvPr>
          <p:cNvCxnSpPr>
            <a:stCxn id="90" idx="2"/>
            <a:endCxn id="391"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95" name="Connector: Elbow 394">
            <a:extLst>
              <a:ext uri="{FF2B5EF4-FFF2-40B4-BE49-F238E27FC236}">
                <a16:creationId xmlns:a16="http://schemas.microsoft.com/office/drawing/2014/main" id="{A8326302-5ABE-EB48-3422-59B2332B6001}"/>
              </a:ext>
            </a:extLst>
          </p:cNvPr>
          <p:cNvCxnSpPr>
            <a:cxnSpLocks/>
            <a:stCxn id="391"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99" name="Connector: Elbow 398">
            <a:extLst>
              <a:ext uri="{FF2B5EF4-FFF2-40B4-BE49-F238E27FC236}">
                <a16:creationId xmlns:a16="http://schemas.microsoft.com/office/drawing/2014/main" id="{F1144B41-3009-C2F6-7805-1C32CE962B03}"/>
              </a:ext>
            </a:extLst>
          </p:cNvPr>
          <p:cNvCxnSpPr>
            <a:cxnSpLocks/>
            <a:stCxn id="377" idx="0"/>
            <a:endCxn id="66"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04" name="Rectangle 6">
            <a:extLst>
              <a:ext uri="{FF2B5EF4-FFF2-40B4-BE49-F238E27FC236}">
                <a16:creationId xmlns:a16="http://schemas.microsoft.com/office/drawing/2014/main" id="{8EB75B03-4F73-CB52-FA54-7E4D79601A29}"/>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415" name="TextBox 414">
            <a:extLst>
              <a:ext uri="{FF2B5EF4-FFF2-40B4-BE49-F238E27FC236}">
                <a16:creationId xmlns:a16="http://schemas.microsoft.com/office/drawing/2014/main" id="{5FA316DF-F87C-A64A-6B1A-4FE82675A421}"/>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7" name="TextBox 6">
            <a:extLst>
              <a:ext uri="{FF2B5EF4-FFF2-40B4-BE49-F238E27FC236}">
                <a16:creationId xmlns:a16="http://schemas.microsoft.com/office/drawing/2014/main" id="{9E8AF96E-63D1-F361-F168-63CCFCE3C2DF}"/>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8" name="TextBox 7">
            <a:extLst>
              <a:ext uri="{FF2B5EF4-FFF2-40B4-BE49-F238E27FC236}">
                <a16:creationId xmlns:a16="http://schemas.microsoft.com/office/drawing/2014/main" id="{C52AAF64-6211-CEA3-7D78-5BFF54B45866}"/>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21" name="TextBox 20">
            <a:extLst>
              <a:ext uri="{FF2B5EF4-FFF2-40B4-BE49-F238E27FC236}">
                <a16:creationId xmlns:a16="http://schemas.microsoft.com/office/drawing/2014/main" id="{07E8C631-C17F-2251-8E4C-B36790F6990A}"/>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22" name="TextBox 21">
            <a:extLst>
              <a:ext uri="{FF2B5EF4-FFF2-40B4-BE49-F238E27FC236}">
                <a16:creationId xmlns:a16="http://schemas.microsoft.com/office/drawing/2014/main" id="{77CDA934-1440-696B-0AD1-852BD996BC21}"/>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24" name="TextBox 23">
            <a:extLst>
              <a:ext uri="{FF2B5EF4-FFF2-40B4-BE49-F238E27FC236}">
                <a16:creationId xmlns:a16="http://schemas.microsoft.com/office/drawing/2014/main" id="{5CE224A2-11A9-0451-9C09-89B7A5D55AC1}"/>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28" name="TextBox 27">
            <a:extLst>
              <a:ext uri="{FF2B5EF4-FFF2-40B4-BE49-F238E27FC236}">
                <a16:creationId xmlns:a16="http://schemas.microsoft.com/office/drawing/2014/main" id="{DE38D24F-7508-844E-D654-EB0D0B474FE9}"/>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29" name="TextBox 28">
            <a:extLst>
              <a:ext uri="{FF2B5EF4-FFF2-40B4-BE49-F238E27FC236}">
                <a16:creationId xmlns:a16="http://schemas.microsoft.com/office/drawing/2014/main" id="{918CD87C-C587-38EF-33CD-460BD3840A8B}"/>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97" name="TextBox 96">
            <a:extLst>
              <a:ext uri="{FF2B5EF4-FFF2-40B4-BE49-F238E27FC236}">
                <a16:creationId xmlns:a16="http://schemas.microsoft.com/office/drawing/2014/main" id="{A376E3AF-F474-D534-BF5F-5976C42DEFDF}"/>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112" name="TextBox 111">
            <a:extLst>
              <a:ext uri="{FF2B5EF4-FFF2-40B4-BE49-F238E27FC236}">
                <a16:creationId xmlns:a16="http://schemas.microsoft.com/office/drawing/2014/main" id="{1653701A-7CC6-D352-5113-740DA6E3CE22}"/>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115" name="TextBox 114">
            <a:extLst>
              <a:ext uri="{FF2B5EF4-FFF2-40B4-BE49-F238E27FC236}">
                <a16:creationId xmlns:a16="http://schemas.microsoft.com/office/drawing/2014/main" id="{D27D0340-1920-FFAF-5E87-7BFD5430D2C2}"/>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spTree>
    <p:extLst>
      <p:ext uri="{BB962C8B-B14F-4D97-AF65-F5344CB8AC3E}">
        <p14:creationId xmlns:p14="http://schemas.microsoft.com/office/powerpoint/2010/main" val="2153840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8C3A3B91-EB02-54CB-A791-5850AC5DCF7A}"/>
              </a:ext>
            </a:extLst>
          </p:cNvPr>
          <p:cNvSpPr/>
          <p:nvPr/>
        </p:nvSpPr>
        <p:spPr>
          <a:xfrm>
            <a:off x="-393059" y="-557599"/>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196" name="Pentagon 20">
            <a:extLst>
              <a:ext uri="{FF2B5EF4-FFF2-40B4-BE49-F238E27FC236}">
                <a16:creationId xmlns:a16="http://schemas.microsoft.com/office/drawing/2014/main" id="{21F0C0B5-2A8B-5385-4780-882EA0F5516A}"/>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197" name="Rectangle 196">
            <a:extLst>
              <a:ext uri="{FF2B5EF4-FFF2-40B4-BE49-F238E27FC236}">
                <a16:creationId xmlns:a16="http://schemas.microsoft.com/office/drawing/2014/main" id="{01181E05-8567-1778-CEDD-80A9411099F3}"/>
              </a:ext>
            </a:extLst>
          </p:cNvPr>
          <p:cNvSpPr>
            <a:spLocks noChangeArrowheads="1"/>
          </p:cNvSpPr>
          <p:nvPr/>
        </p:nvSpPr>
        <p:spPr bwMode="auto">
          <a:xfrm>
            <a:off x="11783281" y="3434773"/>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198" name="Group 197">
            <a:extLst>
              <a:ext uri="{FF2B5EF4-FFF2-40B4-BE49-F238E27FC236}">
                <a16:creationId xmlns:a16="http://schemas.microsoft.com/office/drawing/2014/main" id="{58757808-27F2-8D31-953F-7765EFEF91A1}"/>
              </a:ext>
            </a:extLst>
          </p:cNvPr>
          <p:cNvGrpSpPr/>
          <p:nvPr/>
        </p:nvGrpSpPr>
        <p:grpSpPr>
          <a:xfrm>
            <a:off x="525272" y="1031297"/>
            <a:ext cx="1402255" cy="468226"/>
            <a:chOff x="525272" y="1031297"/>
            <a:chExt cx="1402255" cy="468226"/>
          </a:xfrm>
        </p:grpSpPr>
        <p:sp>
          <p:nvSpPr>
            <p:cNvPr id="199" name="Rectangle 4">
              <a:extLst>
                <a:ext uri="{FF2B5EF4-FFF2-40B4-BE49-F238E27FC236}">
                  <a16:creationId xmlns:a16="http://schemas.microsoft.com/office/drawing/2014/main" id="{33930DA3-1F4F-D1EE-7C74-C46478412F77}"/>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200" name="Group 199">
              <a:extLst>
                <a:ext uri="{FF2B5EF4-FFF2-40B4-BE49-F238E27FC236}">
                  <a16:creationId xmlns:a16="http://schemas.microsoft.com/office/drawing/2014/main" id="{0321F528-17D2-3F75-2631-F3582D16AE0F}"/>
                </a:ext>
              </a:extLst>
            </p:cNvPr>
            <p:cNvGrpSpPr/>
            <p:nvPr/>
          </p:nvGrpSpPr>
          <p:grpSpPr>
            <a:xfrm>
              <a:off x="1311612" y="1031297"/>
              <a:ext cx="615915" cy="468226"/>
              <a:chOff x="3724824" y="3718340"/>
              <a:chExt cx="615915" cy="468226"/>
            </a:xfrm>
          </p:grpSpPr>
          <p:sp>
            <p:nvSpPr>
              <p:cNvPr id="201" name="AutoShape 9">
                <a:extLst>
                  <a:ext uri="{FF2B5EF4-FFF2-40B4-BE49-F238E27FC236}">
                    <a16:creationId xmlns:a16="http://schemas.microsoft.com/office/drawing/2014/main" id="{4BA9CC10-F302-3A87-0916-958E990BD594}"/>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BD81B28A-3B6A-2284-C8DA-953A3DC573C5}"/>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03" name="Rectangle 202">
                <a:extLst>
                  <a:ext uri="{FF2B5EF4-FFF2-40B4-BE49-F238E27FC236}">
                    <a16:creationId xmlns:a16="http://schemas.microsoft.com/office/drawing/2014/main" id="{1258C89F-095D-6D54-03A1-9B47AC258C44}"/>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204" name="AutoShape 16">
                <a:extLst>
                  <a:ext uri="{FF2B5EF4-FFF2-40B4-BE49-F238E27FC236}">
                    <a16:creationId xmlns:a16="http://schemas.microsoft.com/office/drawing/2014/main" id="{CC28DACF-29EB-22D5-B74B-466C03B2C70B}"/>
                  </a:ext>
                </a:extLst>
              </p:cNvPr>
              <p:cNvCxnSpPr>
                <a:cxnSpLocks noChangeShapeType="1"/>
                <a:stCxn id="199" idx="3"/>
                <a:endCxn id="202"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205" name="Text Box 13">
            <a:extLst>
              <a:ext uri="{FF2B5EF4-FFF2-40B4-BE49-F238E27FC236}">
                <a16:creationId xmlns:a16="http://schemas.microsoft.com/office/drawing/2014/main" id="{60E49CA3-C08A-0CDE-A158-80986FA3CEDC}"/>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06" name="AutoShape 106">
            <a:extLst>
              <a:ext uri="{FF2B5EF4-FFF2-40B4-BE49-F238E27FC236}">
                <a16:creationId xmlns:a16="http://schemas.microsoft.com/office/drawing/2014/main" id="{305E8868-D95C-2EB2-5749-9E9F48CB0415}"/>
              </a:ext>
            </a:extLst>
          </p:cNvPr>
          <p:cNvCxnSpPr>
            <a:cxnSpLocks noChangeShapeType="1"/>
            <a:stCxn id="205" idx="2"/>
            <a:endCxn id="196"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07" name="Rectangle 6">
            <a:extLst>
              <a:ext uri="{FF2B5EF4-FFF2-40B4-BE49-F238E27FC236}">
                <a16:creationId xmlns:a16="http://schemas.microsoft.com/office/drawing/2014/main" id="{EC93309F-4717-06A9-632E-06B9C46C7387}"/>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8" name="AutoShape 107">
            <a:extLst>
              <a:ext uri="{FF2B5EF4-FFF2-40B4-BE49-F238E27FC236}">
                <a16:creationId xmlns:a16="http://schemas.microsoft.com/office/drawing/2014/main" id="{A9A859E8-1CE0-8280-1680-653D0330A45C}"/>
              </a:ext>
            </a:extLst>
          </p:cNvPr>
          <p:cNvCxnSpPr>
            <a:cxnSpLocks noChangeShapeType="1"/>
            <a:stCxn id="196" idx="1"/>
            <a:endCxn id="203"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09" name="AutoShape 106">
            <a:extLst>
              <a:ext uri="{FF2B5EF4-FFF2-40B4-BE49-F238E27FC236}">
                <a16:creationId xmlns:a16="http://schemas.microsoft.com/office/drawing/2014/main" id="{1A21318E-3C20-9CDB-0D77-E52406CE5EBD}"/>
              </a:ext>
            </a:extLst>
          </p:cNvPr>
          <p:cNvCxnSpPr>
            <a:cxnSpLocks noChangeShapeType="1"/>
            <a:endCxn id="205" idx="0"/>
          </p:cNvCxnSpPr>
          <p:nvPr/>
        </p:nvCxnSpPr>
        <p:spPr bwMode="auto">
          <a:xfrm rot="16200000" flipH="1">
            <a:off x="11634019" y="3815678"/>
            <a:ext cx="538934" cy="278066"/>
          </a:xfrm>
          <a:prstGeom prst="bentConnector3">
            <a:avLst>
              <a:gd name="adj1" fmla="val 129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10" name="Text Box 13">
            <a:extLst>
              <a:ext uri="{FF2B5EF4-FFF2-40B4-BE49-F238E27FC236}">
                <a16:creationId xmlns:a16="http://schemas.microsoft.com/office/drawing/2014/main" id="{F03483B7-82E9-F3F9-ADAB-4FE071EFA97F}"/>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11" name="Text Box 13">
            <a:extLst>
              <a:ext uri="{FF2B5EF4-FFF2-40B4-BE49-F238E27FC236}">
                <a16:creationId xmlns:a16="http://schemas.microsoft.com/office/drawing/2014/main" id="{A9FD4513-B2DE-C5D0-B0EC-8B0CD75F1FDF}"/>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212" name="Group 211">
            <a:extLst>
              <a:ext uri="{FF2B5EF4-FFF2-40B4-BE49-F238E27FC236}">
                <a16:creationId xmlns:a16="http://schemas.microsoft.com/office/drawing/2014/main" id="{D2DAD641-2022-3E93-A384-D28D8FC7AC5C}"/>
              </a:ext>
            </a:extLst>
          </p:cNvPr>
          <p:cNvGrpSpPr/>
          <p:nvPr/>
        </p:nvGrpSpPr>
        <p:grpSpPr>
          <a:xfrm>
            <a:off x="-1154443" y="6928107"/>
            <a:ext cx="598460" cy="555669"/>
            <a:chOff x="288215" y="5696056"/>
            <a:chExt cx="598460" cy="555669"/>
          </a:xfrm>
        </p:grpSpPr>
        <p:grpSp>
          <p:nvGrpSpPr>
            <p:cNvPr id="213" name="Group 212">
              <a:extLst>
                <a:ext uri="{FF2B5EF4-FFF2-40B4-BE49-F238E27FC236}">
                  <a16:creationId xmlns:a16="http://schemas.microsoft.com/office/drawing/2014/main" id="{FFC5F2BE-69E8-7EDF-F940-15356AA09C5C}"/>
                </a:ext>
              </a:extLst>
            </p:cNvPr>
            <p:cNvGrpSpPr/>
            <p:nvPr/>
          </p:nvGrpSpPr>
          <p:grpSpPr>
            <a:xfrm rot="10800000">
              <a:off x="536625" y="5696056"/>
              <a:ext cx="289697" cy="199792"/>
              <a:chOff x="749385" y="2834105"/>
              <a:chExt cx="372177" cy="256676"/>
            </a:xfrm>
          </p:grpSpPr>
          <p:cxnSp>
            <p:nvCxnSpPr>
              <p:cNvPr id="225" name="Straight Connector 224">
                <a:extLst>
                  <a:ext uri="{FF2B5EF4-FFF2-40B4-BE49-F238E27FC236}">
                    <a16:creationId xmlns:a16="http://schemas.microsoft.com/office/drawing/2014/main" id="{40E1AAB0-5709-3C1E-3CB0-4D108A50A255}"/>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226" name="Isosceles Triangle 18">
                <a:extLst>
                  <a:ext uri="{FF2B5EF4-FFF2-40B4-BE49-F238E27FC236}">
                    <a16:creationId xmlns:a16="http://schemas.microsoft.com/office/drawing/2014/main" id="{A242C359-93C7-8234-10EC-52EA94A633CF}"/>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214" name="Group 213">
              <a:extLst>
                <a:ext uri="{FF2B5EF4-FFF2-40B4-BE49-F238E27FC236}">
                  <a16:creationId xmlns:a16="http://schemas.microsoft.com/office/drawing/2014/main" id="{7E483432-40C7-6355-CD98-384758187C12}"/>
                </a:ext>
              </a:extLst>
            </p:cNvPr>
            <p:cNvGrpSpPr/>
            <p:nvPr/>
          </p:nvGrpSpPr>
          <p:grpSpPr>
            <a:xfrm flipH="1">
              <a:off x="288215" y="5714396"/>
              <a:ext cx="231758" cy="242195"/>
              <a:chOff x="3080068" y="2804372"/>
              <a:chExt cx="274638" cy="311151"/>
            </a:xfrm>
          </p:grpSpPr>
          <p:sp>
            <p:nvSpPr>
              <p:cNvPr id="223" name="Freeform 411">
                <a:extLst>
                  <a:ext uri="{FF2B5EF4-FFF2-40B4-BE49-F238E27FC236}">
                    <a16:creationId xmlns:a16="http://schemas.microsoft.com/office/drawing/2014/main" id="{1784C1F4-8B77-0716-AD28-A9DACEFA287B}"/>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4" name="Freeform 412">
                <a:extLst>
                  <a:ext uri="{FF2B5EF4-FFF2-40B4-BE49-F238E27FC236}">
                    <a16:creationId xmlns:a16="http://schemas.microsoft.com/office/drawing/2014/main" id="{33413CFF-AD75-7158-0E6D-6F2F17B21BBB}"/>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215" name="Group 214">
              <a:extLst>
                <a:ext uri="{FF2B5EF4-FFF2-40B4-BE49-F238E27FC236}">
                  <a16:creationId xmlns:a16="http://schemas.microsoft.com/office/drawing/2014/main" id="{608A78FC-0557-0D8A-AA70-6FDF39721CDA}"/>
                </a:ext>
              </a:extLst>
            </p:cNvPr>
            <p:cNvGrpSpPr/>
            <p:nvPr/>
          </p:nvGrpSpPr>
          <p:grpSpPr>
            <a:xfrm>
              <a:off x="504848" y="5895848"/>
              <a:ext cx="381827" cy="355877"/>
              <a:chOff x="736779" y="4006010"/>
              <a:chExt cx="490538" cy="457200"/>
            </a:xfrm>
          </p:grpSpPr>
          <p:grpSp>
            <p:nvGrpSpPr>
              <p:cNvPr id="216" name="Group 125">
                <a:extLst>
                  <a:ext uri="{FF2B5EF4-FFF2-40B4-BE49-F238E27FC236}">
                    <a16:creationId xmlns:a16="http://schemas.microsoft.com/office/drawing/2014/main" id="{CB762994-8398-C0F4-B8A3-EC76FFEF5ECB}"/>
                  </a:ext>
                </a:extLst>
              </p:cNvPr>
              <p:cNvGrpSpPr>
                <a:grpSpLocks/>
              </p:cNvGrpSpPr>
              <p:nvPr/>
            </p:nvGrpSpPr>
            <p:grpSpPr bwMode="auto">
              <a:xfrm>
                <a:off x="736779" y="4006010"/>
                <a:ext cx="457200" cy="457200"/>
                <a:chOff x="1585" y="1987"/>
                <a:chExt cx="288" cy="288"/>
              </a:xfrm>
            </p:grpSpPr>
            <p:grpSp>
              <p:nvGrpSpPr>
                <p:cNvPr id="218" name="Group 126">
                  <a:extLst>
                    <a:ext uri="{FF2B5EF4-FFF2-40B4-BE49-F238E27FC236}">
                      <a16:creationId xmlns:a16="http://schemas.microsoft.com/office/drawing/2014/main" id="{BCECE36D-1A2F-FFC7-7F89-758462EAE8E6}"/>
                    </a:ext>
                  </a:extLst>
                </p:cNvPr>
                <p:cNvGrpSpPr>
                  <a:grpSpLocks/>
                </p:cNvGrpSpPr>
                <p:nvPr/>
              </p:nvGrpSpPr>
              <p:grpSpPr bwMode="auto">
                <a:xfrm>
                  <a:off x="1585" y="2160"/>
                  <a:ext cx="288" cy="115"/>
                  <a:chOff x="1152" y="2160"/>
                  <a:chExt cx="288" cy="115"/>
                </a:xfrm>
              </p:grpSpPr>
              <p:sp>
                <p:nvSpPr>
                  <p:cNvPr id="220" name="Line 127">
                    <a:extLst>
                      <a:ext uri="{FF2B5EF4-FFF2-40B4-BE49-F238E27FC236}">
                        <a16:creationId xmlns:a16="http://schemas.microsoft.com/office/drawing/2014/main" id="{42ADBD0C-0918-2E59-3F1D-04873AEF985F}"/>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1" name="Line 128">
                    <a:extLst>
                      <a:ext uri="{FF2B5EF4-FFF2-40B4-BE49-F238E27FC236}">
                        <a16:creationId xmlns:a16="http://schemas.microsoft.com/office/drawing/2014/main" id="{D8A3FA68-A501-8CDA-A0C6-010909DC0AF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2" name="Line 129">
                    <a:extLst>
                      <a:ext uri="{FF2B5EF4-FFF2-40B4-BE49-F238E27FC236}">
                        <a16:creationId xmlns:a16="http://schemas.microsoft.com/office/drawing/2014/main" id="{1B4D2D20-7F38-ABA0-CB9E-7ABE10744A4A}"/>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9" name="Line 130">
                  <a:extLst>
                    <a:ext uri="{FF2B5EF4-FFF2-40B4-BE49-F238E27FC236}">
                      <a16:creationId xmlns:a16="http://schemas.microsoft.com/office/drawing/2014/main" id="{38B60687-6D24-C606-3C53-4F5224206080}"/>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7" name="Freeform 323">
                <a:extLst>
                  <a:ext uri="{FF2B5EF4-FFF2-40B4-BE49-F238E27FC236}">
                    <a16:creationId xmlns:a16="http://schemas.microsoft.com/office/drawing/2014/main" id="{5C7C8789-66B5-FA46-B3AE-3FFD4B9910E2}"/>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cap="flat" cmpd="sng">
                    <a:solidFill>
                      <a:schemeClr val="tx1"/>
                    </a:solidFill>
                    <a:prstDash val="solid"/>
                    <a:round/>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227" name="AutoShape 106">
            <a:extLst>
              <a:ext uri="{FF2B5EF4-FFF2-40B4-BE49-F238E27FC236}">
                <a16:creationId xmlns:a16="http://schemas.microsoft.com/office/drawing/2014/main" id="{892110C4-B2DC-3816-12D8-88C282D668FA}"/>
              </a:ext>
            </a:extLst>
          </p:cNvPr>
          <p:cNvCxnSpPr>
            <a:cxnSpLocks noChangeShapeType="1"/>
            <a:endCxn id="226"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228" name="Group 227">
            <a:extLst>
              <a:ext uri="{FF2B5EF4-FFF2-40B4-BE49-F238E27FC236}">
                <a16:creationId xmlns:a16="http://schemas.microsoft.com/office/drawing/2014/main" id="{8A300027-6B91-2919-7824-302E9A3C198E}"/>
              </a:ext>
            </a:extLst>
          </p:cNvPr>
          <p:cNvGrpSpPr/>
          <p:nvPr/>
        </p:nvGrpSpPr>
        <p:grpSpPr>
          <a:xfrm>
            <a:off x="-619437" y="6444431"/>
            <a:ext cx="241902" cy="254029"/>
            <a:chOff x="967773" y="5397486"/>
            <a:chExt cx="241902" cy="254029"/>
          </a:xfrm>
        </p:grpSpPr>
        <p:sp>
          <p:nvSpPr>
            <p:cNvPr id="229" name="Rectangle 228">
              <a:extLst>
                <a:ext uri="{FF2B5EF4-FFF2-40B4-BE49-F238E27FC236}">
                  <a16:creationId xmlns:a16="http://schemas.microsoft.com/office/drawing/2014/main" id="{68B02D30-CF35-2A11-32C2-D4CEB61F85C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230" name="Straight Connector 229">
              <a:extLst>
                <a:ext uri="{FF2B5EF4-FFF2-40B4-BE49-F238E27FC236}">
                  <a16:creationId xmlns:a16="http://schemas.microsoft.com/office/drawing/2014/main" id="{A525E5A0-B00D-C041-F856-455A97CCD474}"/>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231" name="Straight Connector 230">
              <a:extLst>
                <a:ext uri="{FF2B5EF4-FFF2-40B4-BE49-F238E27FC236}">
                  <a16:creationId xmlns:a16="http://schemas.microsoft.com/office/drawing/2014/main" id="{ADD60B9A-4930-FDA9-941E-122CE7E9898B}"/>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232" name="TextBox 231">
            <a:extLst>
              <a:ext uri="{FF2B5EF4-FFF2-40B4-BE49-F238E27FC236}">
                <a16:creationId xmlns:a16="http://schemas.microsoft.com/office/drawing/2014/main" id="{EB9A96E7-B520-7D23-C734-010DEF165089}"/>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233" name="TextBox 232">
            <a:extLst>
              <a:ext uri="{FF2B5EF4-FFF2-40B4-BE49-F238E27FC236}">
                <a16:creationId xmlns:a16="http://schemas.microsoft.com/office/drawing/2014/main" id="{FFB198A9-5C13-7D19-A4F3-BE61977EC541}"/>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34" name="Text Box 13">
            <a:extLst>
              <a:ext uri="{FF2B5EF4-FFF2-40B4-BE49-F238E27FC236}">
                <a16:creationId xmlns:a16="http://schemas.microsoft.com/office/drawing/2014/main" id="{6C62D388-65DB-D6F2-2EE2-DC51BF55461B}"/>
              </a:ext>
            </a:extLst>
          </p:cNvPr>
          <p:cNvSpPr txBox="1">
            <a:spLocks noChangeArrowheads="1"/>
          </p:cNvSpPr>
          <p:nvPr/>
        </p:nvSpPr>
        <p:spPr bwMode="auto">
          <a:xfrm>
            <a:off x="12150787" y="541655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35" name="AutoShape 106">
            <a:extLst>
              <a:ext uri="{FF2B5EF4-FFF2-40B4-BE49-F238E27FC236}">
                <a16:creationId xmlns:a16="http://schemas.microsoft.com/office/drawing/2014/main" id="{138346A7-E2CD-3A5C-6D89-EB0AD5863AD8}"/>
              </a:ext>
            </a:extLst>
          </p:cNvPr>
          <p:cNvCxnSpPr>
            <a:cxnSpLocks noChangeShapeType="1"/>
            <a:stCxn id="234" idx="2"/>
            <a:endCxn id="328" idx="3"/>
          </p:cNvCxnSpPr>
          <p:nvPr/>
        </p:nvCxnSpPr>
        <p:spPr bwMode="auto">
          <a:xfrm rot="5400000">
            <a:off x="10832986" y="5358566"/>
            <a:ext cx="1237377" cy="2399795"/>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36" name="Rectangle 5">
            <a:extLst>
              <a:ext uri="{FF2B5EF4-FFF2-40B4-BE49-F238E27FC236}">
                <a16:creationId xmlns:a16="http://schemas.microsoft.com/office/drawing/2014/main" id="{970FB12B-7D92-FFB9-687B-1238EB49663A}"/>
              </a:ext>
            </a:extLst>
          </p:cNvPr>
          <p:cNvSpPr>
            <a:spLocks noChangeArrowheads="1"/>
          </p:cNvSpPr>
          <p:nvPr/>
        </p:nvSpPr>
        <p:spPr bwMode="auto">
          <a:xfrm>
            <a:off x="11758099" y="304919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237" name="AutoShape 106">
            <a:extLst>
              <a:ext uri="{FF2B5EF4-FFF2-40B4-BE49-F238E27FC236}">
                <a16:creationId xmlns:a16="http://schemas.microsoft.com/office/drawing/2014/main" id="{4E0961A1-BBCE-9931-0EA7-BCF03CC2D00F}"/>
              </a:ext>
            </a:extLst>
          </p:cNvPr>
          <p:cNvCxnSpPr>
            <a:cxnSpLocks noChangeShapeType="1"/>
            <a:stCxn id="196" idx="2"/>
            <a:endCxn id="239"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38" name="Group 237">
            <a:extLst>
              <a:ext uri="{FF2B5EF4-FFF2-40B4-BE49-F238E27FC236}">
                <a16:creationId xmlns:a16="http://schemas.microsoft.com/office/drawing/2014/main" id="{6340F76C-699A-9D5C-884E-CA0DBDCAF773}"/>
              </a:ext>
            </a:extLst>
          </p:cNvPr>
          <p:cNvGrpSpPr/>
          <p:nvPr/>
        </p:nvGrpSpPr>
        <p:grpSpPr>
          <a:xfrm>
            <a:off x="3640912" y="6596584"/>
            <a:ext cx="1956985" cy="713978"/>
            <a:chOff x="3320765" y="5338675"/>
            <a:chExt cx="1956985" cy="462905"/>
          </a:xfrm>
        </p:grpSpPr>
        <p:sp>
          <p:nvSpPr>
            <p:cNvPr id="239" name="Text Box 12">
              <a:extLst>
                <a:ext uri="{FF2B5EF4-FFF2-40B4-BE49-F238E27FC236}">
                  <a16:creationId xmlns:a16="http://schemas.microsoft.com/office/drawing/2014/main" id="{148304DC-3845-62F6-4E74-613F28BABD9F}"/>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0" name="Text Box 12">
              <a:extLst>
                <a:ext uri="{FF2B5EF4-FFF2-40B4-BE49-F238E27FC236}">
                  <a16:creationId xmlns:a16="http://schemas.microsoft.com/office/drawing/2014/main" id="{21A59657-F818-E9D6-D76E-2D8364A72A46}"/>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E9E6BE29-A989-2FB3-4735-5C1F23B2409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242" name="AutoShape 106">
            <a:extLst>
              <a:ext uri="{FF2B5EF4-FFF2-40B4-BE49-F238E27FC236}">
                <a16:creationId xmlns:a16="http://schemas.microsoft.com/office/drawing/2014/main" id="{F5AD6234-4061-E5CF-7E70-CCD5AA64D7B9}"/>
              </a:ext>
            </a:extLst>
          </p:cNvPr>
          <p:cNvCxnSpPr>
            <a:cxnSpLocks noChangeShapeType="1"/>
            <a:stCxn id="262" idx="1"/>
            <a:endCxn id="241"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3" name="TextBox 242">
            <a:extLst>
              <a:ext uri="{FF2B5EF4-FFF2-40B4-BE49-F238E27FC236}">
                <a16:creationId xmlns:a16="http://schemas.microsoft.com/office/drawing/2014/main" id="{0778B637-77B3-BE37-207F-1B6B0DE3BA8D}"/>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244" name="AutoShape 106">
            <a:extLst>
              <a:ext uri="{FF2B5EF4-FFF2-40B4-BE49-F238E27FC236}">
                <a16:creationId xmlns:a16="http://schemas.microsoft.com/office/drawing/2014/main" id="{B0F94317-F5D0-49B9-ECA7-3B5AED7449BF}"/>
              </a:ext>
            </a:extLst>
          </p:cNvPr>
          <p:cNvCxnSpPr>
            <a:cxnSpLocks noChangeShapeType="1"/>
            <a:stCxn id="262" idx="1"/>
            <a:endCxn id="250"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5" name="Oval 244">
            <a:extLst>
              <a:ext uri="{FF2B5EF4-FFF2-40B4-BE49-F238E27FC236}">
                <a16:creationId xmlns:a16="http://schemas.microsoft.com/office/drawing/2014/main" id="{264C54B8-BBA2-8E3A-0368-7B789296849B}"/>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246" name="Straight Connector 245">
            <a:extLst>
              <a:ext uri="{FF2B5EF4-FFF2-40B4-BE49-F238E27FC236}">
                <a16:creationId xmlns:a16="http://schemas.microsoft.com/office/drawing/2014/main" id="{1FB0414F-6A14-3D08-8828-BDBAE22B552B}"/>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247" name="Straight Connector 246">
            <a:extLst>
              <a:ext uri="{FF2B5EF4-FFF2-40B4-BE49-F238E27FC236}">
                <a16:creationId xmlns:a16="http://schemas.microsoft.com/office/drawing/2014/main" id="{EAED2263-3759-C799-75AA-39491E4F245F}"/>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248" name="AutoShape 106">
            <a:extLst>
              <a:ext uri="{FF2B5EF4-FFF2-40B4-BE49-F238E27FC236}">
                <a16:creationId xmlns:a16="http://schemas.microsoft.com/office/drawing/2014/main" id="{79B80B63-6C8A-7D6B-2175-65553E8E913B}"/>
              </a:ext>
            </a:extLst>
          </p:cNvPr>
          <p:cNvCxnSpPr>
            <a:cxnSpLocks noChangeShapeType="1"/>
            <a:stCxn id="245" idx="2"/>
            <a:endCxn id="262"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49" name="Group 248">
            <a:extLst>
              <a:ext uri="{FF2B5EF4-FFF2-40B4-BE49-F238E27FC236}">
                <a16:creationId xmlns:a16="http://schemas.microsoft.com/office/drawing/2014/main" id="{A9885A69-1430-6DA2-6FED-1986CF9C567B}"/>
              </a:ext>
            </a:extLst>
          </p:cNvPr>
          <p:cNvGrpSpPr/>
          <p:nvPr/>
        </p:nvGrpSpPr>
        <p:grpSpPr>
          <a:xfrm>
            <a:off x="-271450" y="2958302"/>
            <a:ext cx="1196339" cy="1011756"/>
            <a:chOff x="1443005" y="1302373"/>
            <a:chExt cx="1196339" cy="1011756"/>
          </a:xfrm>
        </p:grpSpPr>
        <p:sp>
          <p:nvSpPr>
            <p:cNvPr id="250" name="Rectangle 249">
              <a:extLst>
                <a:ext uri="{FF2B5EF4-FFF2-40B4-BE49-F238E27FC236}">
                  <a16:creationId xmlns:a16="http://schemas.microsoft.com/office/drawing/2014/main" id="{41F16FE4-0D98-4C5E-0081-5E746CAEA17C}"/>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51" name="Group 250">
              <a:extLst>
                <a:ext uri="{FF2B5EF4-FFF2-40B4-BE49-F238E27FC236}">
                  <a16:creationId xmlns:a16="http://schemas.microsoft.com/office/drawing/2014/main" id="{D159411D-BE72-F75F-C11B-93A8ABC0EEDC}"/>
                </a:ext>
              </a:extLst>
            </p:cNvPr>
            <p:cNvGrpSpPr/>
            <p:nvPr/>
          </p:nvGrpSpPr>
          <p:grpSpPr>
            <a:xfrm>
              <a:off x="1567099" y="1339453"/>
              <a:ext cx="1037320" cy="937596"/>
              <a:chOff x="296937" y="2206695"/>
              <a:chExt cx="1037320" cy="937596"/>
            </a:xfrm>
          </p:grpSpPr>
          <p:grpSp>
            <p:nvGrpSpPr>
              <p:cNvPr id="252" name="Group 251">
                <a:extLst>
                  <a:ext uri="{FF2B5EF4-FFF2-40B4-BE49-F238E27FC236}">
                    <a16:creationId xmlns:a16="http://schemas.microsoft.com/office/drawing/2014/main" id="{C4C3CD6F-E000-2D6A-F4FD-89D5BA38CFCA}"/>
                  </a:ext>
                </a:extLst>
              </p:cNvPr>
              <p:cNvGrpSpPr/>
              <p:nvPr/>
            </p:nvGrpSpPr>
            <p:grpSpPr>
              <a:xfrm>
                <a:off x="475993" y="2524431"/>
                <a:ext cx="606862" cy="383848"/>
                <a:chOff x="475993" y="2524431"/>
                <a:chExt cx="606862" cy="383848"/>
              </a:xfrm>
            </p:grpSpPr>
            <p:cxnSp>
              <p:nvCxnSpPr>
                <p:cNvPr id="257" name="Straight Connector 256">
                  <a:extLst>
                    <a:ext uri="{FF2B5EF4-FFF2-40B4-BE49-F238E27FC236}">
                      <a16:creationId xmlns:a16="http://schemas.microsoft.com/office/drawing/2014/main" id="{D13F4A47-18E1-3F86-4AC4-878F7EEBE566}"/>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8D582173-165E-0FF3-8D7D-2471610BA6BF}"/>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F588060-D64E-CE59-8295-D0D274C4672E}"/>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253" name="Straight Arrow Connector 252">
                <a:extLst>
                  <a:ext uri="{FF2B5EF4-FFF2-40B4-BE49-F238E27FC236}">
                    <a16:creationId xmlns:a16="http://schemas.microsoft.com/office/drawing/2014/main" id="{0DB92D77-DD14-85F1-0340-EA147BE9C150}"/>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254" name="Straight Arrow Connector 253">
                <a:extLst>
                  <a:ext uri="{FF2B5EF4-FFF2-40B4-BE49-F238E27FC236}">
                    <a16:creationId xmlns:a16="http://schemas.microsoft.com/office/drawing/2014/main" id="{7838C2D0-2CBA-DCAC-1ED2-94D60C325C5E}"/>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255" name="Rectangle 4">
                <a:extLst>
                  <a:ext uri="{FF2B5EF4-FFF2-40B4-BE49-F238E27FC236}">
                    <a16:creationId xmlns:a16="http://schemas.microsoft.com/office/drawing/2014/main" id="{FDC809EA-BAA8-1F48-4E12-5F3B32AB2F6A}"/>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56" name="Rectangle 4">
                <a:extLst>
                  <a:ext uri="{FF2B5EF4-FFF2-40B4-BE49-F238E27FC236}">
                    <a16:creationId xmlns:a16="http://schemas.microsoft.com/office/drawing/2014/main" id="{978FE401-FEE8-9C8C-475A-660918BB0CD3}"/>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260" name="Text Box 12">
            <a:extLst>
              <a:ext uri="{FF2B5EF4-FFF2-40B4-BE49-F238E27FC236}">
                <a16:creationId xmlns:a16="http://schemas.microsoft.com/office/drawing/2014/main" id="{99C27C9D-B397-99D7-7199-E18F85BE7385}"/>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1" name="Text Box 12">
            <a:extLst>
              <a:ext uri="{FF2B5EF4-FFF2-40B4-BE49-F238E27FC236}">
                <a16:creationId xmlns:a16="http://schemas.microsoft.com/office/drawing/2014/main" id="{AF9D3781-90E4-9347-A527-E43CA04F16A6}"/>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2" name="TextBox 261">
            <a:extLst>
              <a:ext uri="{FF2B5EF4-FFF2-40B4-BE49-F238E27FC236}">
                <a16:creationId xmlns:a16="http://schemas.microsoft.com/office/drawing/2014/main" id="{B1A8A1AE-012A-7198-9D4C-44F505946C9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263" name="Text Box 13">
            <a:extLst>
              <a:ext uri="{FF2B5EF4-FFF2-40B4-BE49-F238E27FC236}">
                <a16:creationId xmlns:a16="http://schemas.microsoft.com/office/drawing/2014/main" id="{209634C9-7892-86E7-2EAC-7773BA13BBE3}"/>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64" name="Straight Arrow Connector 263">
            <a:extLst>
              <a:ext uri="{FF2B5EF4-FFF2-40B4-BE49-F238E27FC236}">
                <a16:creationId xmlns:a16="http://schemas.microsoft.com/office/drawing/2014/main" id="{EC16A1A2-99FF-3911-1BA2-07E9C96F9623}"/>
              </a:ext>
            </a:extLst>
          </p:cNvPr>
          <p:cNvCxnSpPr>
            <a:cxnSpLocks/>
            <a:stCxn id="210" idx="2"/>
            <a:endCxn id="263"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5" name="Pentagon 20">
            <a:extLst>
              <a:ext uri="{FF2B5EF4-FFF2-40B4-BE49-F238E27FC236}">
                <a16:creationId xmlns:a16="http://schemas.microsoft.com/office/drawing/2014/main" id="{B235D78E-66D3-09AC-3097-7185EDB26C60}"/>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266" name="Connector: Elbow 265">
            <a:extLst>
              <a:ext uri="{FF2B5EF4-FFF2-40B4-BE49-F238E27FC236}">
                <a16:creationId xmlns:a16="http://schemas.microsoft.com/office/drawing/2014/main" id="{BA0D5357-CA1D-B9A3-6FAC-A1E7A4C2333D}"/>
              </a:ext>
            </a:extLst>
          </p:cNvPr>
          <p:cNvCxnSpPr>
            <a:cxnSpLocks/>
            <a:stCxn id="265"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67" name="Connector: Elbow 266">
            <a:extLst>
              <a:ext uri="{FF2B5EF4-FFF2-40B4-BE49-F238E27FC236}">
                <a16:creationId xmlns:a16="http://schemas.microsoft.com/office/drawing/2014/main" id="{C2A47305-A17E-70D6-7476-E519FD7496E5}"/>
              </a:ext>
            </a:extLst>
          </p:cNvPr>
          <p:cNvCxnSpPr>
            <a:stCxn id="263" idx="2"/>
            <a:endCxn id="265"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8" name="Rectangle 6">
            <a:extLst>
              <a:ext uri="{FF2B5EF4-FFF2-40B4-BE49-F238E27FC236}">
                <a16:creationId xmlns:a16="http://schemas.microsoft.com/office/drawing/2014/main" id="{1F78FEB5-EAD4-4887-F192-C4620C41278D}"/>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69" name="AutoShape 9">
            <a:extLst>
              <a:ext uri="{FF2B5EF4-FFF2-40B4-BE49-F238E27FC236}">
                <a16:creationId xmlns:a16="http://schemas.microsoft.com/office/drawing/2014/main" id="{2CBDEA3D-08E2-CB02-BAFA-35892C2B0687}"/>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70" name="Rectangle 269">
            <a:extLst>
              <a:ext uri="{FF2B5EF4-FFF2-40B4-BE49-F238E27FC236}">
                <a16:creationId xmlns:a16="http://schemas.microsoft.com/office/drawing/2014/main" id="{5EE601E0-D7C0-3FE9-0DDC-75D755F22573}"/>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71" name="Rectangle 270">
            <a:extLst>
              <a:ext uri="{FF2B5EF4-FFF2-40B4-BE49-F238E27FC236}">
                <a16:creationId xmlns:a16="http://schemas.microsoft.com/office/drawing/2014/main" id="{4C098ED0-67DB-D07F-9073-847DADF51BC8}"/>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72" name="Text Box 12">
                <a:extLst>
                  <a:ext uri="{FF2B5EF4-FFF2-40B4-BE49-F238E27FC236}">
                    <a16:creationId xmlns:a16="http://schemas.microsoft.com/office/drawing/2014/main" id="{51083F48-5B9B-F866-B951-E0451D62782D}"/>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272" name="Text Box 12">
                <a:extLst>
                  <a:ext uri="{FF2B5EF4-FFF2-40B4-BE49-F238E27FC236}">
                    <a16:creationId xmlns:a16="http://schemas.microsoft.com/office/drawing/2014/main" id="{51083F48-5B9B-F866-B951-E0451D62782D}"/>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2"/>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273" name="AutoShape 14">
            <a:extLst>
              <a:ext uri="{FF2B5EF4-FFF2-40B4-BE49-F238E27FC236}">
                <a16:creationId xmlns:a16="http://schemas.microsoft.com/office/drawing/2014/main" id="{BB1122F3-D10D-0905-AAD0-827D9DFCBEEA}"/>
              </a:ext>
            </a:extLst>
          </p:cNvPr>
          <p:cNvCxnSpPr>
            <a:cxnSpLocks noChangeShapeType="1"/>
            <a:stCxn id="269" idx="6"/>
            <a:endCxn id="272"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74" name="Rectangle 6">
            <a:extLst>
              <a:ext uri="{FF2B5EF4-FFF2-40B4-BE49-F238E27FC236}">
                <a16:creationId xmlns:a16="http://schemas.microsoft.com/office/drawing/2014/main" id="{54309729-9352-DF22-2FA6-618C693C1533}"/>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5" name="Rectangle 6">
            <a:extLst>
              <a:ext uri="{FF2B5EF4-FFF2-40B4-BE49-F238E27FC236}">
                <a16:creationId xmlns:a16="http://schemas.microsoft.com/office/drawing/2014/main" id="{01ACB384-FD15-D863-CD45-41E345A28712}"/>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6" name="Rectangle 275">
            <a:extLst>
              <a:ext uri="{FF2B5EF4-FFF2-40B4-BE49-F238E27FC236}">
                <a16:creationId xmlns:a16="http://schemas.microsoft.com/office/drawing/2014/main" id="{AC530B1B-D33F-3D3B-F477-87F7A21342B3}"/>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77" name="Group 276">
            <a:extLst>
              <a:ext uri="{FF2B5EF4-FFF2-40B4-BE49-F238E27FC236}">
                <a16:creationId xmlns:a16="http://schemas.microsoft.com/office/drawing/2014/main" id="{F6F494E1-3161-12C7-7434-4DC6D5AB6E04}"/>
              </a:ext>
            </a:extLst>
          </p:cNvPr>
          <p:cNvGrpSpPr/>
          <p:nvPr/>
        </p:nvGrpSpPr>
        <p:grpSpPr>
          <a:xfrm>
            <a:off x="5822642" y="4104714"/>
            <a:ext cx="195263" cy="139070"/>
            <a:chOff x="10813192" y="1273442"/>
            <a:chExt cx="195263" cy="139070"/>
          </a:xfrm>
        </p:grpSpPr>
        <p:cxnSp>
          <p:nvCxnSpPr>
            <p:cNvPr id="278" name="Straight Connector 277">
              <a:extLst>
                <a:ext uri="{FF2B5EF4-FFF2-40B4-BE49-F238E27FC236}">
                  <a16:creationId xmlns:a16="http://schemas.microsoft.com/office/drawing/2014/main" id="{D075D361-F8CF-1577-22B2-E1E284E5DB97}"/>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279" name="Straight Connector 278">
              <a:extLst>
                <a:ext uri="{FF2B5EF4-FFF2-40B4-BE49-F238E27FC236}">
                  <a16:creationId xmlns:a16="http://schemas.microsoft.com/office/drawing/2014/main" id="{326018BF-B6C7-13D5-E28E-35AB1A3FC581}"/>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280" name="Straight Connector 279">
              <a:extLst>
                <a:ext uri="{FF2B5EF4-FFF2-40B4-BE49-F238E27FC236}">
                  <a16:creationId xmlns:a16="http://schemas.microsoft.com/office/drawing/2014/main" id="{70F1BB61-AE4B-8647-BB55-1E3294B6703A}"/>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281" name="AutoShape 146">
            <a:extLst>
              <a:ext uri="{FF2B5EF4-FFF2-40B4-BE49-F238E27FC236}">
                <a16:creationId xmlns:a16="http://schemas.microsoft.com/office/drawing/2014/main" id="{9831BB38-ABF5-6009-15D6-DDCA9B82997E}"/>
              </a:ext>
            </a:extLst>
          </p:cNvPr>
          <p:cNvCxnSpPr>
            <a:cxnSpLocks noChangeShapeType="1"/>
            <a:stCxn id="272" idx="3"/>
            <a:endCxn id="276"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282" name="Rectangle 6">
            <a:extLst>
              <a:ext uri="{FF2B5EF4-FFF2-40B4-BE49-F238E27FC236}">
                <a16:creationId xmlns:a16="http://schemas.microsoft.com/office/drawing/2014/main" id="{BA84C266-931F-A959-1BB7-B88F4CAE6384}"/>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83" name="Connector: Elbow 282">
            <a:extLst>
              <a:ext uri="{FF2B5EF4-FFF2-40B4-BE49-F238E27FC236}">
                <a16:creationId xmlns:a16="http://schemas.microsoft.com/office/drawing/2014/main" id="{231914D1-F690-42C1-D594-0F7D74DDCA1E}"/>
              </a:ext>
            </a:extLst>
          </p:cNvPr>
          <p:cNvCxnSpPr>
            <a:stCxn id="265" idx="1"/>
            <a:endCxn id="269"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284" name="Connector: Elbow 283">
            <a:extLst>
              <a:ext uri="{FF2B5EF4-FFF2-40B4-BE49-F238E27FC236}">
                <a16:creationId xmlns:a16="http://schemas.microsoft.com/office/drawing/2014/main" id="{43B3A9C0-959B-201D-CFBE-5F0A2B8F4126}"/>
              </a:ext>
            </a:extLst>
          </p:cNvPr>
          <p:cNvCxnSpPr>
            <a:cxnSpLocks/>
            <a:stCxn id="276" idx="3"/>
            <a:endCxn id="302"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85" name="Rectangle 6">
            <a:extLst>
              <a:ext uri="{FF2B5EF4-FFF2-40B4-BE49-F238E27FC236}">
                <a16:creationId xmlns:a16="http://schemas.microsoft.com/office/drawing/2014/main" id="{F7B508BA-CA3F-B57C-F921-12AD07A765FB}"/>
              </a:ext>
            </a:extLst>
          </p:cNvPr>
          <p:cNvSpPr>
            <a:spLocks noChangeArrowheads="1"/>
          </p:cNvSpPr>
          <p:nvPr/>
        </p:nvSpPr>
        <p:spPr bwMode="auto">
          <a:xfrm>
            <a:off x="259385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6" name="Text Box 12">
                <a:extLst>
                  <a:ext uri="{FF2B5EF4-FFF2-40B4-BE49-F238E27FC236}">
                    <a16:creationId xmlns:a16="http://schemas.microsoft.com/office/drawing/2014/main" id="{179841FB-6599-F0FF-51C2-BAB84640C895}"/>
                  </a:ext>
                </a:extLst>
              </p:cNvPr>
              <p:cNvSpPr txBox="1">
                <a:spLocks noChangeArrowheads="1"/>
              </p:cNvSpPr>
              <p:nvPr/>
            </p:nvSpPr>
            <p:spPr bwMode="auto">
              <a:xfrm>
                <a:off x="307546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286" name="Text Box 12">
                <a:extLst>
                  <a:ext uri="{FF2B5EF4-FFF2-40B4-BE49-F238E27FC236}">
                    <a16:creationId xmlns:a16="http://schemas.microsoft.com/office/drawing/2014/main" id="{179841FB-6599-F0FF-51C2-BAB84640C895}"/>
                  </a:ext>
                </a:extLst>
              </p:cNvPr>
              <p:cNvSpPr txBox="1">
                <a:spLocks noRot="1" noChangeAspect="1" noMove="1" noResize="1" noEditPoints="1" noAdjustHandles="1" noChangeArrowheads="1" noChangeShapeType="1" noTextEdit="1"/>
              </p:cNvSpPr>
              <p:nvPr/>
            </p:nvSpPr>
            <p:spPr bwMode="auto">
              <a:xfrm>
                <a:off x="3075467" y="965457"/>
                <a:ext cx="1273105" cy="584775"/>
              </a:xfrm>
              <a:prstGeom prst="rect">
                <a:avLst/>
              </a:prstGeom>
              <a:blipFill>
                <a:blip r:embed="rId3"/>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287" name="AutoShape 145">
            <a:extLst>
              <a:ext uri="{FF2B5EF4-FFF2-40B4-BE49-F238E27FC236}">
                <a16:creationId xmlns:a16="http://schemas.microsoft.com/office/drawing/2014/main" id="{336C9721-B4CA-05ED-AEAF-65BB244CF186}"/>
              </a:ext>
            </a:extLst>
          </p:cNvPr>
          <p:cNvCxnSpPr>
            <a:cxnSpLocks noChangeShapeType="1"/>
            <a:stCxn id="290" idx="3"/>
            <a:endCxn id="376" idx="1"/>
          </p:cNvCxnSpPr>
          <p:nvPr/>
        </p:nvCxnSpPr>
        <p:spPr bwMode="auto">
          <a:xfrm>
            <a:off x="5398859" y="1257844"/>
            <a:ext cx="1013048" cy="8468"/>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8" name="Rectangle 6">
            <a:extLst>
              <a:ext uri="{FF2B5EF4-FFF2-40B4-BE49-F238E27FC236}">
                <a16:creationId xmlns:a16="http://schemas.microsoft.com/office/drawing/2014/main" id="{C4F39610-452F-1FFD-521F-1C708BB732D2}"/>
              </a:ext>
            </a:extLst>
          </p:cNvPr>
          <p:cNvSpPr>
            <a:spLocks noChangeArrowheads="1"/>
          </p:cNvSpPr>
          <p:nvPr/>
        </p:nvSpPr>
        <p:spPr bwMode="auto">
          <a:xfrm>
            <a:off x="560975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289" name="Group 288">
            <a:extLst>
              <a:ext uri="{FF2B5EF4-FFF2-40B4-BE49-F238E27FC236}">
                <a16:creationId xmlns:a16="http://schemas.microsoft.com/office/drawing/2014/main" id="{053E3AE3-D2A7-5A3F-FA26-53090B4C5F3D}"/>
              </a:ext>
            </a:extLst>
          </p:cNvPr>
          <p:cNvGrpSpPr/>
          <p:nvPr/>
        </p:nvGrpSpPr>
        <p:grpSpPr>
          <a:xfrm>
            <a:off x="5086915" y="1103920"/>
            <a:ext cx="311944" cy="307848"/>
            <a:chOff x="3207544" y="2431256"/>
            <a:chExt cx="311944" cy="307848"/>
          </a:xfrm>
        </p:grpSpPr>
        <p:sp>
          <p:nvSpPr>
            <p:cNvPr id="290" name="Rectangle 289">
              <a:extLst>
                <a:ext uri="{FF2B5EF4-FFF2-40B4-BE49-F238E27FC236}">
                  <a16:creationId xmlns:a16="http://schemas.microsoft.com/office/drawing/2014/main" id="{33F08D53-C1C9-5D1D-5DD1-98DB1A61D3EA}"/>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E27DD326-AC09-91C0-8912-C257B48602C3}"/>
                </a:ext>
              </a:extLst>
            </p:cNvPr>
            <p:cNvGrpSpPr/>
            <p:nvPr/>
          </p:nvGrpSpPr>
          <p:grpSpPr>
            <a:xfrm>
              <a:off x="3259965" y="2506342"/>
              <a:ext cx="195263" cy="139070"/>
              <a:chOff x="10813192" y="1273442"/>
              <a:chExt cx="195263" cy="139070"/>
            </a:xfrm>
          </p:grpSpPr>
          <p:cxnSp>
            <p:nvCxnSpPr>
              <p:cNvPr id="292" name="Straight Connector 291">
                <a:extLst>
                  <a:ext uri="{FF2B5EF4-FFF2-40B4-BE49-F238E27FC236}">
                    <a16:creationId xmlns:a16="http://schemas.microsoft.com/office/drawing/2014/main" id="{0AA07B8B-091A-DF3B-D54B-A39619BB97BE}"/>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FBE1923-B7E5-E0C9-5BD8-91C2ECFC10AC}"/>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295E782-5366-2AA6-8A5C-B398D7702D27}"/>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5" name="Rectangle 294">
            <a:extLst>
              <a:ext uri="{FF2B5EF4-FFF2-40B4-BE49-F238E27FC236}">
                <a16:creationId xmlns:a16="http://schemas.microsoft.com/office/drawing/2014/main" id="{6491368F-4D6D-00E1-B402-6792A7321A7E}"/>
              </a:ext>
            </a:extLst>
          </p:cNvPr>
          <p:cNvSpPr/>
          <p:nvPr/>
        </p:nvSpPr>
        <p:spPr>
          <a:xfrm>
            <a:off x="542986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96" name="AutoShape 146">
            <a:extLst>
              <a:ext uri="{FF2B5EF4-FFF2-40B4-BE49-F238E27FC236}">
                <a16:creationId xmlns:a16="http://schemas.microsoft.com/office/drawing/2014/main" id="{9762466A-A62C-4DE2-4948-256F82E7DF83}"/>
              </a:ext>
            </a:extLst>
          </p:cNvPr>
          <p:cNvCxnSpPr>
            <a:cxnSpLocks noChangeShapeType="1"/>
            <a:stCxn id="286" idx="3"/>
            <a:endCxn id="290" idx="1"/>
          </p:cNvCxnSpPr>
          <p:nvPr/>
        </p:nvCxnSpPr>
        <p:spPr bwMode="auto">
          <a:xfrm flipV="1">
            <a:off x="434857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297" name="TextBox 296">
            <a:extLst>
              <a:ext uri="{FF2B5EF4-FFF2-40B4-BE49-F238E27FC236}">
                <a16:creationId xmlns:a16="http://schemas.microsoft.com/office/drawing/2014/main" id="{F11C7262-8C7F-7085-ED24-6C6CC705B5F2}"/>
              </a:ext>
            </a:extLst>
          </p:cNvPr>
          <p:cNvSpPr txBox="1"/>
          <p:nvPr/>
        </p:nvSpPr>
        <p:spPr>
          <a:xfrm>
            <a:off x="259385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298" name="Rectangle 6">
            <a:extLst>
              <a:ext uri="{FF2B5EF4-FFF2-40B4-BE49-F238E27FC236}">
                <a16:creationId xmlns:a16="http://schemas.microsoft.com/office/drawing/2014/main" id="{D29086FC-818C-2CB1-E641-139AB029E88F}"/>
              </a:ext>
            </a:extLst>
          </p:cNvPr>
          <p:cNvSpPr>
            <a:spLocks noChangeArrowheads="1"/>
          </p:cNvSpPr>
          <p:nvPr/>
        </p:nvSpPr>
        <p:spPr bwMode="auto">
          <a:xfrm>
            <a:off x="433256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299" name="Rectangle 298">
            <a:extLst>
              <a:ext uri="{FF2B5EF4-FFF2-40B4-BE49-F238E27FC236}">
                <a16:creationId xmlns:a16="http://schemas.microsoft.com/office/drawing/2014/main" id="{E9778780-C79C-5D47-3F4F-083EA0D38532}"/>
              </a:ext>
            </a:extLst>
          </p:cNvPr>
          <p:cNvSpPr/>
          <p:nvPr/>
        </p:nvSpPr>
        <p:spPr>
          <a:xfrm>
            <a:off x="2541072" y="388916"/>
            <a:ext cx="3651253"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D05B8C21-D1E4-E4C0-0E01-2DC4AF530CBB}"/>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 Box 13">
            <a:extLst>
              <a:ext uri="{FF2B5EF4-FFF2-40B4-BE49-F238E27FC236}">
                <a16:creationId xmlns:a16="http://schemas.microsoft.com/office/drawing/2014/main" id="{CFD8521B-8BB9-9D15-03EA-BC83BBEB7FFC}"/>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02" name="Text Box 13">
            <a:extLst>
              <a:ext uri="{FF2B5EF4-FFF2-40B4-BE49-F238E27FC236}">
                <a16:creationId xmlns:a16="http://schemas.microsoft.com/office/drawing/2014/main" id="{AD63D0F3-F58F-C661-71E8-9098C9BB1B9E}"/>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03" name="Connector: Elbow 302">
            <a:extLst>
              <a:ext uri="{FF2B5EF4-FFF2-40B4-BE49-F238E27FC236}">
                <a16:creationId xmlns:a16="http://schemas.microsoft.com/office/drawing/2014/main" id="{63DBBE92-893D-DD4F-59BE-0C9606E4D161}"/>
              </a:ext>
            </a:extLst>
          </p:cNvPr>
          <p:cNvCxnSpPr>
            <a:cxnSpLocks/>
            <a:stCxn id="201" idx="6"/>
            <a:endCxn id="286" idx="1"/>
          </p:cNvCxnSpPr>
          <p:nvPr/>
        </p:nvCxnSpPr>
        <p:spPr>
          <a:xfrm flipV="1">
            <a:off x="1927527" y="1257845"/>
            <a:ext cx="114794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04" name="Connector: Elbow 303">
            <a:extLst>
              <a:ext uri="{FF2B5EF4-FFF2-40B4-BE49-F238E27FC236}">
                <a16:creationId xmlns:a16="http://schemas.microsoft.com/office/drawing/2014/main" id="{ECD2274B-B805-DF91-CE48-24E9D56842AF}"/>
              </a:ext>
            </a:extLst>
          </p:cNvPr>
          <p:cNvCxnSpPr>
            <a:stCxn id="250" idx="0"/>
            <a:endCxn id="199"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5" name="Straight Arrow Connector 304">
            <a:extLst>
              <a:ext uri="{FF2B5EF4-FFF2-40B4-BE49-F238E27FC236}">
                <a16:creationId xmlns:a16="http://schemas.microsoft.com/office/drawing/2014/main" id="{0A6226EA-25D1-B8E6-224A-11831CE8839D}"/>
              </a:ext>
            </a:extLst>
          </p:cNvPr>
          <p:cNvCxnSpPr>
            <a:cxnSpLocks/>
            <a:stCxn id="302" idx="3"/>
            <a:endCxn id="211"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306" name="Group 305">
            <a:extLst>
              <a:ext uri="{FF2B5EF4-FFF2-40B4-BE49-F238E27FC236}">
                <a16:creationId xmlns:a16="http://schemas.microsoft.com/office/drawing/2014/main" id="{CDFF0582-7C18-5543-C165-E622E31BC664}"/>
              </a:ext>
            </a:extLst>
          </p:cNvPr>
          <p:cNvGrpSpPr/>
          <p:nvPr/>
        </p:nvGrpSpPr>
        <p:grpSpPr>
          <a:xfrm>
            <a:off x="1700125" y="2412190"/>
            <a:ext cx="652447" cy="457200"/>
            <a:chOff x="3564001" y="3720476"/>
            <a:chExt cx="652447" cy="457200"/>
          </a:xfrm>
        </p:grpSpPr>
        <p:sp>
          <p:nvSpPr>
            <p:cNvPr id="307" name="Oval 306">
              <a:extLst>
                <a:ext uri="{FF2B5EF4-FFF2-40B4-BE49-F238E27FC236}">
                  <a16:creationId xmlns:a16="http://schemas.microsoft.com/office/drawing/2014/main" id="{0B7BFE45-299E-DEF0-2A7A-9A21D9E0C2D7}"/>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8" name="AutoShape 9">
              <a:extLst>
                <a:ext uri="{FF2B5EF4-FFF2-40B4-BE49-F238E27FC236}">
                  <a16:creationId xmlns:a16="http://schemas.microsoft.com/office/drawing/2014/main" id="{FD11A700-F7F5-7801-64C6-0EEB6E739722}"/>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9" name="Rectangle 308">
              <a:extLst>
                <a:ext uri="{FF2B5EF4-FFF2-40B4-BE49-F238E27FC236}">
                  <a16:creationId xmlns:a16="http://schemas.microsoft.com/office/drawing/2014/main" id="{D9BB6262-EF62-3112-BF90-48A71F50B88B}"/>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310" name="Rectangle 309">
              <a:extLst>
                <a:ext uri="{FF2B5EF4-FFF2-40B4-BE49-F238E27FC236}">
                  <a16:creationId xmlns:a16="http://schemas.microsoft.com/office/drawing/2014/main" id="{59111049-F884-7780-F001-53FF9434A661}"/>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311" name="AutoShape 16">
              <a:extLst>
                <a:ext uri="{FF2B5EF4-FFF2-40B4-BE49-F238E27FC236}">
                  <a16:creationId xmlns:a16="http://schemas.microsoft.com/office/drawing/2014/main" id="{3791150E-2D26-F023-5AA7-A2AFB3A98134}"/>
                </a:ext>
              </a:extLst>
            </p:cNvPr>
            <p:cNvCxnSpPr>
              <a:cxnSpLocks noChangeShapeType="1"/>
              <a:endCxn id="308"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312" name="Rectangle 6">
            <a:extLst>
              <a:ext uri="{FF2B5EF4-FFF2-40B4-BE49-F238E27FC236}">
                <a16:creationId xmlns:a16="http://schemas.microsoft.com/office/drawing/2014/main" id="{7D76D9BE-B127-B8D7-6C86-E2E55874938F}"/>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13" name="Rectangle 6">
            <a:extLst>
              <a:ext uri="{FF2B5EF4-FFF2-40B4-BE49-F238E27FC236}">
                <a16:creationId xmlns:a16="http://schemas.microsoft.com/office/drawing/2014/main" id="{221834FF-A6D8-28D0-6901-D2CC3DED84F8}"/>
              </a:ext>
            </a:extLst>
          </p:cNvPr>
          <p:cNvSpPr>
            <a:spLocks noChangeArrowheads="1"/>
          </p:cNvSpPr>
          <p:nvPr/>
        </p:nvSpPr>
        <p:spPr bwMode="auto">
          <a:xfrm>
            <a:off x="260735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4" name="Text Box 12">
                <a:extLst>
                  <a:ext uri="{FF2B5EF4-FFF2-40B4-BE49-F238E27FC236}">
                    <a16:creationId xmlns:a16="http://schemas.microsoft.com/office/drawing/2014/main" id="{DFBE3222-CAE2-094A-F871-6B15C69C616D}"/>
                  </a:ext>
                </a:extLst>
              </p:cNvPr>
              <p:cNvSpPr txBox="1">
                <a:spLocks noChangeArrowheads="1"/>
              </p:cNvSpPr>
              <p:nvPr/>
            </p:nvSpPr>
            <p:spPr bwMode="auto">
              <a:xfrm>
                <a:off x="308897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314" name="Text Box 12">
                <a:extLst>
                  <a:ext uri="{FF2B5EF4-FFF2-40B4-BE49-F238E27FC236}">
                    <a16:creationId xmlns:a16="http://schemas.microsoft.com/office/drawing/2014/main" id="{DFBE3222-CAE2-094A-F871-6B15C69C616D}"/>
                  </a:ext>
                </a:extLst>
              </p:cNvPr>
              <p:cNvSpPr txBox="1">
                <a:spLocks noRot="1" noChangeAspect="1" noMove="1" noResize="1" noEditPoints="1" noAdjustHandles="1" noChangeArrowheads="1" noChangeShapeType="1" noTextEdit="1"/>
              </p:cNvSpPr>
              <p:nvPr/>
            </p:nvSpPr>
            <p:spPr bwMode="auto">
              <a:xfrm>
                <a:off x="3088970" y="2354354"/>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315" name="AutoShape 145">
            <a:extLst>
              <a:ext uri="{FF2B5EF4-FFF2-40B4-BE49-F238E27FC236}">
                <a16:creationId xmlns:a16="http://schemas.microsoft.com/office/drawing/2014/main" id="{0E369D4A-69AB-71FE-86E4-602BF30C6292}"/>
              </a:ext>
            </a:extLst>
          </p:cNvPr>
          <p:cNvCxnSpPr>
            <a:cxnSpLocks noChangeShapeType="1"/>
            <a:stCxn id="318" idx="3"/>
            <a:endCxn id="377" idx="1"/>
          </p:cNvCxnSpPr>
          <p:nvPr/>
        </p:nvCxnSpPr>
        <p:spPr bwMode="auto">
          <a:xfrm flipV="1">
            <a:off x="5412362" y="2642081"/>
            <a:ext cx="960079" cy="4660"/>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6" name="Rectangle 6">
            <a:extLst>
              <a:ext uri="{FF2B5EF4-FFF2-40B4-BE49-F238E27FC236}">
                <a16:creationId xmlns:a16="http://schemas.microsoft.com/office/drawing/2014/main" id="{66F8B26D-E8E0-03DF-C9A8-FB6D077077BD}"/>
              </a:ext>
            </a:extLst>
          </p:cNvPr>
          <p:cNvSpPr>
            <a:spLocks noChangeArrowheads="1"/>
          </p:cNvSpPr>
          <p:nvPr/>
        </p:nvSpPr>
        <p:spPr bwMode="auto">
          <a:xfrm>
            <a:off x="562325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317" name="Group 316">
            <a:extLst>
              <a:ext uri="{FF2B5EF4-FFF2-40B4-BE49-F238E27FC236}">
                <a16:creationId xmlns:a16="http://schemas.microsoft.com/office/drawing/2014/main" id="{44E5F838-23EB-43FC-BDE9-727C68BB42E5}"/>
              </a:ext>
            </a:extLst>
          </p:cNvPr>
          <p:cNvGrpSpPr/>
          <p:nvPr/>
        </p:nvGrpSpPr>
        <p:grpSpPr>
          <a:xfrm>
            <a:off x="5100418" y="2492817"/>
            <a:ext cx="311944" cy="307848"/>
            <a:chOff x="3207544" y="2431256"/>
            <a:chExt cx="311944" cy="307848"/>
          </a:xfrm>
        </p:grpSpPr>
        <p:sp>
          <p:nvSpPr>
            <p:cNvPr id="318" name="Rectangle 317">
              <a:extLst>
                <a:ext uri="{FF2B5EF4-FFF2-40B4-BE49-F238E27FC236}">
                  <a16:creationId xmlns:a16="http://schemas.microsoft.com/office/drawing/2014/main" id="{D76057C7-0956-611C-799C-25849EE79C5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9" name="Group 318">
              <a:extLst>
                <a:ext uri="{FF2B5EF4-FFF2-40B4-BE49-F238E27FC236}">
                  <a16:creationId xmlns:a16="http://schemas.microsoft.com/office/drawing/2014/main" id="{4D9A7873-1D81-44F7-1E3E-98D29AF8AAF0}"/>
                </a:ext>
              </a:extLst>
            </p:cNvPr>
            <p:cNvGrpSpPr/>
            <p:nvPr/>
          </p:nvGrpSpPr>
          <p:grpSpPr>
            <a:xfrm>
              <a:off x="3259965" y="2506342"/>
              <a:ext cx="195263" cy="139070"/>
              <a:chOff x="10813192" y="1273442"/>
              <a:chExt cx="195263" cy="139070"/>
            </a:xfrm>
          </p:grpSpPr>
          <p:cxnSp>
            <p:nvCxnSpPr>
              <p:cNvPr id="320" name="Straight Connector 319">
                <a:extLst>
                  <a:ext uri="{FF2B5EF4-FFF2-40B4-BE49-F238E27FC236}">
                    <a16:creationId xmlns:a16="http://schemas.microsoft.com/office/drawing/2014/main" id="{B324B0EF-EE28-8368-43D8-275259BE3EA2}"/>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A121AFA1-8556-904F-3B7D-F38FA9B3BA46}"/>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5C42A3D-5CBA-5B62-57C2-FEA75809217F}"/>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3" name="Rectangle 322">
            <a:extLst>
              <a:ext uri="{FF2B5EF4-FFF2-40B4-BE49-F238E27FC236}">
                <a16:creationId xmlns:a16="http://schemas.microsoft.com/office/drawing/2014/main" id="{D4E34EE8-5586-2FEE-BF27-7BE7CF9B3D97}"/>
              </a:ext>
            </a:extLst>
          </p:cNvPr>
          <p:cNvSpPr/>
          <p:nvPr/>
        </p:nvSpPr>
        <p:spPr>
          <a:xfrm>
            <a:off x="544336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24" name="AutoShape 146">
            <a:extLst>
              <a:ext uri="{FF2B5EF4-FFF2-40B4-BE49-F238E27FC236}">
                <a16:creationId xmlns:a16="http://schemas.microsoft.com/office/drawing/2014/main" id="{BED5B17C-FB1C-073B-6423-42E924AE6C58}"/>
              </a:ext>
            </a:extLst>
          </p:cNvPr>
          <p:cNvCxnSpPr>
            <a:cxnSpLocks noChangeShapeType="1"/>
            <a:stCxn id="314" idx="3"/>
            <a:endCxn id="318" idx="1"/>
          </p:cNvCxnSpPr>
          <p:nvPr/>
        </p:nvCxnSpPr>
        <p:spPr bwMode="auto">
          <a:xfrm flipV="1">
            <a:off x="436207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325" name="TextBox 324">
            <a:extLst>
              <a:ext uri="{FF2B5EF4-FFF2-40B4-BE49-F238E27FC236}">
                <a16:creationId xmlns:a16="http://schemas.microsoft.com/office/drawing/2014/main" id="{54E77EC9-AA81-BBC9-C5F1-0D3C381CD3F0}"/>
              </a:ext>
            </a:extLst>
          </p:cNvPr>
          <p:cNvSpPr txBox="1"/>
          <p:nvPr/>
        </p:nvSpPr>
        <p:spPr>
          <a:xfrm>
            <a:off x="253226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326" name="Rectangle 6">
            <a:extLst>
              <a:ext uri="{FF2B5EF4-FFF2-40B4-BE49-F238E27FC236}">
                <a16:creationId xmlns:a16="http://schemas.microsoft.com/office/drawing/2014/main" id="{886BD4FF-0FFE-0053-B4DE-45EBAC2D57C6}"/>
              </a:ext>
            </a:extLst>
          </p:cNvPr>
          <p:cNvSpPr>
            <a:spLocks noChangeArrowheads="1"/>
          </p:cNvSpPr>
          <p:nvPr/>
        </p:nvSpPr>
        <p:spPr bwMode="auto">
          <a:xfrm>
            <a:off x="434606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327" name="Rectangle 326">
            <a:extLst>
              <a:ext uri="{FF2B5EF4-FFF2-40B4-BE49-F238E27FC236}">
                <a16:creationId xmlns:a16="http://schemas.microsoft.com/office/drawing/2014/main" id="{49BDB841-0DD9-9B90-6CE3-24333C62BCF0}"/>
              </a:ext>
            </a:extLst>
          </p:cNvPr>
          <p:cNvSpPr/>
          <p:nvPr/>
        </p:nvSpPr>
        <p:spPr>
          <a:xfrm>
            <a:off x="2553213" y="1777813"/>
            <a:ext cx="3652616"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28" name="Pentagon 20">
            <a:extLst>
              <a:ext uri="{FF2B5EF4-FFF2-40B4-BE49-F238E27FC236}">
                <a16:creationId xmlns:a16="http://schemas.microsoft.com/office/drawing/2014/main" id="{D62941D0-E1E6-92AE-D39F-D9DBDFD66153}"/>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29" name="TextBox 328">
            <a:extLst>
              <a:ext uri="{FF2B5EF4-FFF2-40B4-BE49-F238E27FC236}">
                <a16:creationId xmlns:a16="http://schemas.microsoft.com/office/drawing/2014/main" id="{03BBDF0B-42EE-3420-13CB-799C2D8B9377}"/>
              </a:ext>
            </a:extLst>
          </p:cNvPr>
          <p:cNvSpPr txBox="1"/>
          <p:nvPr/>
        </p:nvSpPr>
        <p:spPr>
          <a:xfrm>
            <a:off x="3274706" y="3283937"/>
            <a:ext cx="3634976"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 with AGC</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330" name="Rectangle 329">
            <a:extLst>
              <a:ext uri="{FF2B5EF4-FFF2-40B4-BE49-F238E27FC236}">
                <a16:creationId xmlns:a16="http://schemas.microsoft.com/office/drawing/2014/main" id="{58CAC12C-BCEA-17CE-9C71-6699AB4BD97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331" name="Group 330">
            <a:extLst>
              <a:ext uri="{FF2B5EF4-FFF2-40B4-BE49-F238E27FC236}">
                <a16:creationId xmlns:a16="http://schemas.microsoft.com/office/drawing/2014/main" id="{816CD735-A7BB-550F-3283-85D0C62A814A}"/>
              </a:ext>
            </a:extLst>
          </p:cNvPr>
          <p:cNvGrpSpPr/>
          <p:nvPr/>
        </p:nvGrpSpPr>
        <p:grpSpPr>
          <a:xfrm>
            <a:off x="1803236" y="3477989"/>
            <a:ext cx="654596" cy="413045"/>
            <a:chOff x="1192912" y="2416089"/>
            <a:chExt cx="457200" cy="274650"/>
          </a:xfrm>
        </p:grpSpPr>
        <p:sp>
          <p:nvSpPr>
            <p:cNvPr id="332" name="Rectangle 331">
              <a:extLst>
                <a:ext uri="{FF2B5EF4-FFF2-40B4-BE49-F238E27FC236}">
                  <a16:creationId xmlns:a16="http://schemas.microsoft.com/office/drawing/2014/main" id="{8DD02E25-2E3A-AB61-F054-74A9BC0CEFAA}"/>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333" name="Multiplication Sign 332">
              <a:extLst>
                <a:ext uri="{FF2B5EF4-FFF2-40B4-BE49-F238E27FC236}">
                  <a16:creationId xmlns:a16="http://schemas.microsoft.com/office/drawing/2014/main" id="{FD370B1C-3185-46B4-5657-BB676AE7809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334" name="Connector: Elbow 333">
            <a:extLst>
              <a:ext uri="{FF2B5EF4-FFF2-40B4-BE49-F238E27FC236}">
                <a16:creationId xmlns:a16="http://schemas.microsoft.com/office/drawing/2014/main" id="{96E35E2A-344A-7C4A-81CD-5D3EF7F65133}"/>
              </a:ext>
            </a:extLst>
          </p:cNvPr>
          <p:cNvCxnSpPr>
            <a:cxnSpLocks/>
            <a:stCxn id="265"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5" name="Straight Arrow Connector 334">
            <a:extLst>
              <a:ext uri="{FF2B5EF4-FFF2-40B4-BE49-F238E27FC236}">
                <a16:creationId xmlns:a16="http://schemas.microsoft.com/office/drawing/2014/main" id="{F709DBD7-B0C7-EBD9-A391-7FF7767296E0}"/>
              </a:ext>
            </a:extLst>
          </p:cNvPr>
          <p:cNvCxnSpPr>
            <a:cxnSpLocks/>
            <a:stCxn id="332" idx="0"/>
            <a:endCxn id="308"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6" name="Connector: Elbow 335">
            <a:extLst>
              <a:ext uri="{FF2B5EF4-FFF2-40B4-BE49-F238E27FC236}">
                <a16:creationId xmlns:a16="http://schemas.microsoft.com/office/drawing/2014/main" id="{A6F14BF1-FF55-B9CA-71C8-6DB6A396A98C}"/>
              </a:ext>
            </a:extLst>
          </p:cNvPr>
          <p:cNvCxnSpPr>
            <a:cxnSpLocks/>
            <a:stCxn id="250" idx="0"/>
            <a:endCxn id="338"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7" name="Connector: Elbow 336">
            <a:extLst>
              <a:ext uri="{FF2B5EF4-FFF2-40B4-BE49-F238E27FC236}">
                <a16:creationId xmlns:a16="http://schemas.microsoft.com/office/drawing/2014/main" id="{6C2F9C58-56ED-3170-D7A6-77BC34B3DC78}"/>
              </a:ext>
            </a:extLst>
          </p:cNvPr>
          <p:cNvCxnSpPr>
            <a:cxnSpLocks/>
            <a:stCxn id="196" idx="1"/>
          </p:cNvCxnSpPr>
          <p:nvPr/>
        </p:nvCxnSpPr>
        <p:spPr>
          <a:xfrm rot="10800000">
            <a:off x="1895372" y="3868713"/>
            <a:ext cx="4317844" cy="1271481"/>
          </a:xfrm>
          <a:prstGeom prst="bentConnector3">
            <a:avLst>
              <a:gd name="adj1" fmla="val 10011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38" name="Rectangle 4">
            <a:extLst>
              <a:ext uri="{FF2B5EF4-FFF2-40B4-BE49-F238E27FC236}">
                <a16:creationId xmlns:a16="http://schemas.microsoft.com/office/drawing/2014/main" id="{B8FC2255-6A5E-2793-2DA0-337ACC45564E}"/>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339" name="Rectangle 4">
            <a:extLst>
              <a:ext uri="{FF2B5EF4-FFF2-40B4-BE49-F238E27FC236}">
                <a16:creationId xmlns:a16="http://schemas.microsoft.com/office/drawing/2014/main" id="{F96EA7F1-4772-5953-05C8-C9B191F5B0E9}"/>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40" name="Connector: Elbow 339">
            <a:extLst>
              <a:ext uri="{FF2B5EF4-FFF2-40B4-BE49-F238E27FC236}">
                <a16:creationId xmlns:a16="http://schemas.microsoft.com/office/drawing/2014/main" id="{16DA7045-44F0-F19A-1F80-BCD76A977455}"/>
              </a:ext>
            </a:extLst>
          </p:cNvPr>
          <p:cNvCxnSpPr>
            <a:stCxn id="250" idx="0"/>
            <a:endCxn id="339"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41" name="Straight Arrow Connector 340">
            <a:extLst>
              <a:ext uri="{FF2B5EF4-FFF2-40B4-BE49-F238E27FC236}">
                <a16:creationId xmlns:a16="http://schemas.microsoft.com/office/drawing/2014/main" id="{6A9DE294-43E0-6128-6ED5-018A76DC6146}"/>
              </a:ext>
            </a:extLst>
          </p:cNvPr>
          <p:cNvCxnSpPr>
            <a:cxnSpLocks/>
            <a:stCxn id="308" idx="6"/>
            <a:endCxn id="314" idx="1"/>
          </p:cNvCxnSpPr>
          <p:nvPr/>
        </p:nvCxnSpPr>
        <p:spPr>
          <a:xfrm>
            <a:off x="2352572" y="2640790"/>
            <a:ext cx="73639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42" name="Connector: Elbow 341">
            <a:extLst>
              <a:ext uri="{FF2B5EF4-FFF2-40B4-BE49-F238E27FC236}">
                <a16:creationId xmlns:a16="http://schemas.microsoft.com/office/drawing/2014/main" id="{1382FFC9-A66E-1169-A0BA-F1D21E0D6E7B}"/>
              </a:ext>
            </a:extLst>
          </p:cNvPr>
          <p:cNvCxnSpPr>
            <a:cxnSpLocks/>
            <a:stCxn id="379" idx="4"/>
            <a:endCxn id="270" idx="1"/>
          </p:cNvCxnSpPr>
          <p:nvPr/>
        </p:nvCxnSpPr>
        <p:spPr>
          <a:xfrm rot="5400000">
            <a:off x="4825644" y="1292662"/>
            <a:ext cx="1320134" cy="4470598"/>
          </a:xfrm>
          <a:prstGeom prst="bentConnector4">
            <a:avLst>
              <a:gd name="adj1" fmla="val 25649"/>
              <a:gd name="adj2" fmla="val 105113"/>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3" name="Pentagon 20">
            <a:extLst>
              <a:ext uri="{FF2B5EF4-FFF2-40B4-BE49-F238E27FC236}">
                <a16:creationId xmlns:a16="http://schemas.microsoft.com/office/drawing/2014/main" id="{0AAAEE92-0857-55EA-B566-29AA6EA525B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44" name="Text Box 13">
            <a:extLst>
              <a:ext uri="{FF2B5EF4-FFF2-40B4-BE49-F238E27FC236}">
                <a16:creationId xmlns:a16="http://schemas.microsoft.com/office/drawing/2014/main" id="{7675175C-7E64-AFBA-8EC5-1428EEFC9476}"/>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5" name="Straight Arrow Connector 344">
            <a:extLst>
              <a:ext uri="{FF2B5EF4-FFF2-40B4-BE49-F238E27FC236}">
                <a16:creationId xmlns:a16="http://schemas.microsoft.com/office/drawing/2014/main" id="{3A0FAC0E-A476-D9EB-1AF6-183B0EADDF1C}"/>
              </a:ext>
            </a:extLst>
          </p:cNvPr>
          <p:cNvCxnSpPr>
            <a:cxnSpLocks/>
            <a:stCxn id="328"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46" name="Text Box 13">
            <a:extLst>
              <a:ext uri="{FF2B5EF4-FFF2-40B4-BE49-F238E27FC236}">
                <a16:creationId xmlns:a16="http://schemas.microsoft.com/office/drawing/2014/main" id="{C1B59502-F010-2AE1-40EA-83AF454B5A51}"/>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7" name="Text Box 13">
            <a:extLst>
              <a:ext uri="{FF2B5EF4-FFF2-40B4-BE49-F238E27FC236}">
                <a16:creationId xmlns:a16="http://schemas.microsoft.com/office/drawing/2014/main" id="{5283FA86-8557-464B-8A76-8A55C4833043}"/>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8" name="Text Box 13">
            <a:extLst>
              <a:ext uri="{FF2B5EF4-FFF2-40B4-BE49-F238E27FC236}">
                <a16:creationId xmlns:a16="http://schemas.microsoft.com/office/drawing/2014/main" id="{DAEC0D2B-EC22-F282-CA0D-0A87C8E41457}"/>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9" name="Straight Arrow Connector 348">
            <a:extLst>
              <a:ext uri="{FF2B5EF4-FFF2-40B4-BE49-F238E27FC236}">
                <a16:creationId xmlns:a16="http://schemas.microsoft.com/office/drawing/2014/main" id="{CC159D7D-E8CC-320D-D980-9BC7620A8479}"/>
              </a:ext>
            </a:extLst>
          </p:cNvPr>
          <p:cNvCxnSpPr>
            <a:stCxn id="346" idx="3"/>
            <a:endCxn id="347"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0" name="Straight Arrow Connector 349">
            <a:extLst>
              <a:ext uri="{FF2B5EF4-FFF2-40B4-BE49-F238E27FC236}">
                <a16:creationId xmlns:a16="http://schemas.microsoft.com/office/drawing/2014/main" id="{FDDA0EAF-65D5-E516-8B15-86F4F75B83A2}"/>
              </a:ext>
            </a:extLst>
          </p:cNvPr>
          <p:cNvCxnSpPr>
            <a:stCxn id="344" idx="1"/>
            <a:endCxn id="343"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1" name="Straight Arrow Connector 350">
            <a:extLst>
              <a:ext uri="{FF2B5EF4-FFF2-40B4-BE49-F238E27FC236}">
                <a16:creationId xmlns:a16="http://schemas.microsoft.com/office/drawing/2014/main" id="{30A88308-9D98-77D4-83D7-EF82FC3173D9}"/>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2" name="Straight Arrow Connector 351">
            <a:extLst>
              <a:ext uri="{FF2B5EF4-FFF2-40B4-BE49-F238E27FC236}">
                <a16:creationId xmlns:a16="http://schemas.microsoft.com/office/drawing/2014/main" id="{785448DF-B120-C2D9-D7C9-B1CA654BB04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53" name="Text Box 13">
            <a:extLst>
              <a:ext uri="{FF2B5EF4-FFF2-40B4-BE49-F238E27FC236}">
                <a16:creationId xmlns:a16="http://schemas.microsoft.com/office/drawing/2014/main" id="{177E2998-B140-FD5D-BCD7-8948EC8BA8A6}"/>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54" name="Group 353">
            <a:extLst>
              <a:ext uri="{FF2B5EF4-FFF2-40B4-BE49-F238E27FC236}">
                <a16:creationId xmlns:a16="http://schemas.microsoft.com/office/drawing/2014/main" id="{BB4D4737-0A68-3949-ED63-D7393BABF083}"/>
              </a:ext>
            </a:extLst>
          </p:cNvPr>
          <p:cNvGrpSpPr/>
          <p:nvPr/>
        </p:nvGrpSpPr>
        <p:grpSpPr>
          <a:xfrm>
            <a:off x="8816130" y="5619235"/>
            <a:ext cx="695156" cy="664658"/>
            <a:chOff x="-1629742" y="2418589"/>
            <a:chExt cx="695156" cy="664658"/>
          </a:xfrm>
        </p:grpSpPr>
        <p:sp>
          <p:nvSpPr>
            <p:cNvPr id="355" name="Isosceles Triangle 354">
              <a:extLst>
                <a:ext uri="{FF2B5EF4-FFF2-40B4-BE49-F238E27FC236}">
                  <a16:creationId xmlns:a16="http://schemas.microsoft.com/office/drawing/2014/main" id="{3DCE4489-7586-4BBB-4BFE-631B2A5B2F71}"/>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56" name="Text Box 13">
              <a:extLst>
                <a:ext uri="{FF2B5EF4-FFF2-40B4-BE49-F238E27FC236}">
                  <a16:creationId xmlns:a16="http://schemas.microsoft.com/office/drawing/2014/main" id="{8AE53550-FEE6-8B88-3EA4-BCCD5C412016}"/>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57" name="Text Box 13">
            <a:extLst>
              <a:ext uri="{FF2B5EF4-FFF2-40B4-BE49-F238E27FC236}">
                <a16:creationId xmlns:a16="http://schemas.microsoft.com/office/drawing/2014/main" id="{697B0FFA-6062-DA93-63E6-F2A3E0E9ADB0}"/>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Connector: Elbow 357">
            <a:extLst>
              <a:ext uri="{FF2B5EF4-FFF2-40B4-BE49-F238E27FC236}">
                <a16:creationId xmlns:a16="http://schemas.microsoft.com/office/drawing/2014/main" id="{D276DFB8-8555-402C-AE08-00C6FD236D5D}"/>
              </a:ext>
            </a:extLst>
          </p:cNvPr>
          <p:cNvCxnSpPr>
            <a:cxnSpLocks/>
            <a:stCxn id="357"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9" name="Arc 358">
            <a:extLst>
              <a:ext uri="{FF2B5EF4-FFF2-40B4-BE49-F238E27FC236}">
                <a16:creationId xmlns:a16="http://schemas.microsoft.com/office/drawing/2014/main" id="{3545E3AE-2BD7-9434-C838-722D813805E4}"/>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60" name="Straight Connector 359">
            <a:extLst>
              <a:ext uri="{FF2B5EF4-FFF2-40B4-BE49-F238E27FC236}">
                <a16:creationId xmlns:a16="http://schemas.microsoft.com/office/drawing/2014/main" id="{5F0CD6C7-E518-20A6-511F-178F8B8B754A}"/>
              </a:ext>
            </a:extLst>
          </p:cNvPr>
          <p:cNvCxnSpPr>
            <a:stCxn id="263" idx="2"/>
            <a:endCxn id="359"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61" name="Connector: Elbow 360">
            <a:extLst>
              <a:ext uri="{FF2B5EF4-FFF2-40B4-BE49-F238E27FC236}">
                <a16:creationId xmlns:a16="http://schemas.microsoft.com/office/drawing/2014/main" id="{92B79670-812D-567A-36BA-5194B73DF2E0}"/>
              </a:ext>
            </a:extLst>
          </p:cNvPr>
          <p:cNvCxnSpPr>
            <a:cxnSpLocks/>
            <a:stCxn id="359"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62" name="Connector: Elbow 361">
            <a:extLst>
              <a:ext uri="{FF2B5EF4-FFF2-40B4-BE49-F238E27FC236}">
                <a16:creationId xmlns:a16="http://schemas.microsoft.com/office/drawing/2014/main" id="{266C8DF4-D7A6-E902-CF6D-8C7B5BC090AA}"/>
              </a:ext>
            </a:extLst>
          </p:cNvPr>
          <p:cNvCxnSpPr>
            <a:cxnSpLocks/>
            <a:stCxn id="355" idx="0"/>
            <a:endCxn id="240"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3" name="Rectangle 6">
            <a:extLst>
              <a:ext uri="{FF2B5EF4-FFF2-40B4-BE49-F238E27FC236}">
                <a16:creationId xmlns:a16="http://schemas.microsoft.com/office/drawing/2014/main" id="{6DECA7D0-3203-FE01-D6E0-5D138FA99D84}"/>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64" name="TextBox 363">
            <a:extLst>
              <a:ext uri="{FF2B5EF4-FFF2-40B4-BE49-F238E27FC236}">
                <a16:creationId xmlns:a16="http://schemas.microsoft.com/office/drawing/2014/main" id="{5A59B030-5120-C915-AA84-BF7BC6E761C9}"/>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365" name="TextBox 364">
            <a:extLst>
              <a:ext uri="{FF2B5EF4-FFF2-40B4-BE49-F238E27FC236}">
                <a16:creationId xmlns:a16="http://schemas.microsoft.com/office/drawing/2014/main" id="{562F7355-CB37-9D73-0224-B393FF022327}"/>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366" name="TextBox 365">
            <a:extLst>
              <a:ext uri="{FF2B5EF4-FFF2-40B4-BE49-F238E27FC236}">
                <a16:creationId xmlns:a16="http://schemas.microsoft.com/office/drawing/2014/main" id="{778407BC-5F1F-9DE0-C613-E3D321FB1AC1}"/>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367" name="TextBox 366">
            <a:extLst>
              <a:ext uri="{FF2B5EF4-FFF2-40B4-BE49-F238E27FC236}">
                <a16:creationId xmlns:a16="http://schemas.microsoft.com/office/drawing/2014/main" id="{278C8DB2-CABA-8A9D-E21A-1C24F4B34D46}"/>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368" name="TextBox 367">
            <a:extLst>
              <a:ext uri="{FF2B5EF4-FFF2-40B4-BE49-F238E27FC236}">
                <a16:creationId xmlns:a16="http://schemas.microsoft.com/office/drawing/2014/main" id="{89DA4D0D-814D-E86D-DC3E-7AC93826263B}"/>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369" name="TextBox 368">
            <a:extLst>
              <a:ext uri="{FF2B5EF4-FFF2-40B4-BE49-F238E27FC236}">
                <a16:creationId xmlns:a16="http://schemas.microsoft.com/office/drawing/2014/main" id="{882B7E17-6ED9-FF46-8192-7C748635D1C4}"/>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370" name="TextBox 369">
            <a:extLst>
              <a:ext uri="{FF2B5EF4-FFF2-40B4-BE49-F238E27FC236}">
                <a16:creationId xmlns:a16="http://schemas.microsoft.com/office/drawing/2014/main" id="{68754060-1154-3118-1CCB-70FA7BCE850C}"/>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371" name="TextBox 370">
            <a:extLst>
              <a:ext uri="{FF2B5EF4-FFF2-40B4-BE49-F238E27FC236}">
                <a16:creationId xmlns:a16="http://schemas.microsoft.com/office/drawing/2014/main" id="{66D6A243-FD61-FFB5-A300-79929A5EB853}"/>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372" name="TextBox 371">
            <a:extLst>
              <a:ext uri="{FF2B5EF4-FFF2-40B4-BE49-F238E27FC236}">
                <a16:creationId xmlns:a16="http://schemas.microsoft.com/office/drawing/2014/main" id="{BB16CA26-233D-A5A0-ECD6-E853429B61E5}"/>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373" name="TextBox 372">
            <a:extLst>
              <a:ext uri="{FF2B5EF4-FFF2-40B4-BE49-F238E27FC236}">
                <a16:creationId xmlns:a16="http://schemas.microsoft.com/office/drawing/2014/main" id="{3B93F44E-DD0A-2245-F43C-7CEB6212D016}"/>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374" name="TextBox 373">
            <a:extLst>
              <a:ext uri="{FF2B5EF4-FFF2-40B4-BE49-F238E27FC236}">
                <a16:creationId xmlns:a16="http://schemas.microsoft.com/office/drawing/2014/main" id="{1A28EDD6-777A-ABA6-5A41-D463349822B3}"/>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cxnSp>
        <p:nvCxnSpPr>
          <p:cNvPr id="375" name="Connector: Elbow 374">
            <a:extLst>
              <a:ext uri="{FF2B5EF4-FFF2-40B4-BE49-F238E27FC236}">
                <a16:creationId xmlns:a16="http://schemas.microsoft.com/office/drawing/2014/main" id="{BB56A327-5A4B-7E68-347D-B7162681471E}"/>
              </a:ext>
            </a:extLst>
          </p:cNvPr>
          <p:cNvCxnSpPr>
            <a:cxnSpLocks/>
            <a:stCxn id="234" idx="0"/>
          </p:cNvCxnSpPr>
          <p:nvPr/>
        </p:nvCxnSpPr>
        <p:spPr>
          <a:xfrm rot="16200000" flipV="1">
            <a:off x="11159530" y="3924514"/>
            <a:ext cx="2096965" cy="887118"/>
          </a:xfrm>
          <a:prstGeom prst="bentConnector3">
            <a:avLst>
              <a:gd name="adj1" fmla="val 9966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76" name="Rectangle 375">
            <a:extLst>
              <a:ext uri="{FF2B5EF4-FFF2-40B4-BE49-F238E27FC236}">
                <a16:creationId xmlns:a16="http://schemas.microsoft.com/office/drawing/2014/main" id="{2D086960-405B-3135-0A1B-4A7FC290B7AF}"/>
              </a:ext>
            </a:extLst>
          </p:cNvPr>
          <p:cNvSpPr/>
          <p:nvPr/>
        </p:nvSpPr>
        <p:spPr>
          <a:xfrm>
            <a:off x="6411907" y="1081646"/>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sp>
        <p:nvSpPr>
          <p:cNvPr id="377" name="Rectangle 376">
            <a:extLst>
              <a:ext uri="{FF2B5EF4-FFF2-40B4-BE49-F238E27FC236}">
                <a16:creationId xmlns:a16="http://schemas.microsoft.com/office/drawing/2014/main" id="{E349662C-4261-F900-D5B2-E1A2E968F369}"/>
              </a:ext>
            </a:extLst>
          </p:cNvPr>
          <p:cNvSpPr/>
          <p:nvPr/>
        </p:nvSpPr>
        <p:spPr>
          <a:xfrm>
            <a:off x="6372441" y="2457415"/>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grpSp>
        <p:nvGrpSpPr>
          <p:cNvPr id="378" name="Group 377">
            <a:extLst>
              <a:ext uri="{FF2B5EF4-FFF2-40B4-BE49-F238E27FC236}">
                <a16:creationId xmlns:a16="http://schemas.microsoft.com/office/drawing/2014/main" id="{3DDCE2DE-A76C-A050-8166-9C14CE9E44E0}"/>
              </a:ext>
            </a:extLst>
          </p:cNvPr>
          <p:cNvGrpSpPr/>
          <p:nvPr/>
        </p:nvGrpSpPr>
        <p:grpSpPr>
          <a:xfrm>
            <a:off x="7492410" y="2410694"/>
            <a:ext cx="457200" cy="457200"/>
            <a:chOff x="7438744" y="1933406"/>
            <a:chExt cx="457200" cy="457200"/>
          </a:xfrm>
        </p:grpSpPr>
        <p:sp>
          <p:nvSpPr>
            <p:cNvPr id="379" name="AutoShape 9">
              <a:extLst>
                <a:ext uri="{FF2B5EF4-FFF2-40B4-BE49-F238E27FC236}">
                  <a16:creationId xmlns:a16="http://schemas.microsoft.com/office/drawing/2014/main" id="{EFF86F4A-E896-93D3-5CCD-D378FC7EBDDB}"/>
                </a:ext>
              </a:extLst>
            </p:cNvPr>
            <p:cNvSpPr>
              <a:spLocks noChangeArrowheads="1"/>
            </p:cNvSpPr>
            <p:nvPr/>
          </p:nvSpPr>
          <p:spPr bwMode="auto">
            <a:xfrm>
              <a:off x="7438744" y="193340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80" name="Rectangle 379">
              <a:extLst>
                <a:ext uri="{FF2B5EF4-FFF2-40B4-BE49-F238E27FC236}">
                  <a16:creationId xmlns:a16="http://schemas.microsoft.com/office/drawing/2014/main" id="{F7887624-D28F-C862-F04E-54E9CFBBD79B}"/>
                </a:ext>
              </a:extLst>
            </p:cNvPr>
            <p:cNvSpPr>
              <a:spLocks noChangeArrowheads="1"/>
            </p:cNvSpPr>
            <p:nvPr/>
          </p:nvSpPr>
          <p:spPr bwMode="auto">
            <a:xfrm>
              <a:off x="7644484" y="2124541"/>
              <a:ext cx="65" cy="246221"/>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grpSp>
      <p:cxnSp>
        <p:nvCxnSpPr>
          <p:cNvPr id="381" name="Connector: Elbow 380">
            <a:extLst>
              <a:ext uri="{FF2B5EF4-FFF2-40B4-BE49-F238E27FC236}">
                <a16:creationId xmlns:a16="http://schemas.microsoft.com/office/drawing/2014/main" id="{35231E3D-8425-5984-1C3B-353EF9393AAA}"/>
              </a:ext>
            </a:extLst>
          </p:cNvPr>
          <p:cNvCxnSpPr>
            <a:stCxn id="376" idx="3"/>
            <a:endCxn id="379" idx="1"/>
          </p:cNvCxnSpPr>
          <p:nvPr/>
        </p:nvCxnSpPr>
        <p:spPr>
          <a:xfrm>
            <a:off x="7049211" y="1266312"/>
            <a:ext cx="510154" cy="1211337"/>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2" name="Connector: Elbow 381">
            <a:extLst>
              <a:ext uri="{FF2B5EF4-FFF2-40B4-BE49-F238E27FC236}">
                <a16:creationId xmlns:a16="http://schemas.microsoft.com/office/drawing/2014/main" id="{48A207C0-4A3E-9F95-1FB2-1BDA82FB0480}"/>
              </a:ext>
            </a:extLst>
          </p:cNvPr>
          <p:cNvCxnSpPr>
            <a:stCxn id="377" idx="3"/>
            <a:endCxn id="379" idx="2"/>
          </p:cNvCxnSpPr>
          <p:nvPr/>
        </p:nvCxnSpPr>
        <p:spPr>
          <a:xfrm flipV="1">
            <a:off x="7009745" y="2639294"/>
            <a:ext cx="482665" cy="2787"/>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3" name="Connector: Elbow 382">
            <a:extLst>
              <a:ext uri="{FF2B5EF4-FFF2-40B4-BE49-F238E27FC236}">
                <a16:creationId xmlns:a16="http://schemas.microsoft.com/office/drawing/2014/main" id="{0AC29BD4-E656-FFF5-AB44-1854AB62BD74}"/>
              </a:ext>
            </a:extLst>
          </p:cNvPr>
          <p:cNvCxnSpPr>
            <a:stCxn id="339" idx="3"/>
            <a:endCxn id="379" idx="7"/>
          </p:cNvCxnSpPr>
          <p:nvPr/>
        </p:nvCxnSpPr>
        <p:spPr>
          <a:xfrm>
            <a:off x="1536536" y="129939"/>
            <a:ext cx="6346119" cy="2347710"/>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4" name="Rectangle 6">
            <a:extLst>
              <a:ext uri="{FF2B5EF4-FFF2-40B4-BE49-F238E27FC236}">
                <a16:creationId xmlns:a16="http://schemas.microsoft.com/office/drawing/2014/main" id="{41CA24EE-DBBE-7BF3-3353-AE3763886D6C}"/>
              </a:ext>
            </a:extLst>
          </p:cNvPr>
          <p:cNvSpPr>
            <a:spLocks noChangeArrowheads="1"/>
          </p:cNvSpPr>
          <p:nvPr/>
        </p:nvSpPr>
        <p:spPr bwMode="auto">
          <a:xfrm>
            <a:off x="6352931" y="818724"/>
            <a:ext cx="11541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5" name="Rectangle 6">
            <a:extLst>
              <a:ext uri="{FF2B5EF4-FFF2-40B4-BE49-F238E27FC236}">
                <a16:creationId xmlns:a16="http://schemas.microsoft.com/office/drawing/2014/main" id="{6860F624-46C8-856A-6795-DB2B21FA6D70}"/>
              </a:ext>
            </a:extLst>
          </p:cNvPr>
          <p:cNvSpPr>
            <a:spLocks noChangeArrowheads="1"/>
          </p:cNvSpPr>
          <p:nvPr/>
        </p:nvSpPr>
        <p:spPr bwMode="auto">
          <a:xfrm>
            <a:off x="6233651" y="2183721"/>
            <a:ext cx="1187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6" name="Oval 385">
            <a:extLst>
              <a:ext uri="{FF2B5EF4-FFF2-40B4-BE49-F238E27FC236}">
                <a16:creationId xmlns:a16="http://schemas.microsoft.com/office/drawing/2014/main" id="{59FBA084-E477-4D86-2D6C-599134E624A6}"/>
              </a:ext>
            </a:extLst>
          </p:cNvPr>
          <p:cNvSpPr/>
          <p:nvPr/>
        </p:nvSpPr>
        <p:spPr>
          <a:xfrm>
            <a:off x="1866162" y="5123270"/>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C44F8A6-4522-74A1-C6DE-C666DC037BDB}"/>
              </a:ext>
            </a:extLst>
          </p:cNvPr>
          <p:cNvSpPr/>
          <p:nvPr/>
        </p:nvSpPr>
        <p:spPr>
          <a:xfrm>
            <a:off x="10837442" y="4810342"/>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76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6735-6FA7-06B6-32E6-0F0ED53E1067}"/>
              </a:ext>
            </a:extLst>
          </p:cNvPr>
          <p:cNvSpPr>
            <a:spLocks noGrp="1"/>
          </p:cNvSpPr>
          <p:nvPr>
            <p:ph type="title"/>
          </p:nvPr>
        </p:nvSpPr>
        <p:spPr>
          <a:xfrm>
            <a:off x="-3429000" y="-1113155"/>
            <a:ext cx="10515600" cy="1325563"/>
          </a:xfrm>
        </p:spPr>
        <p:txBody>
          <a:bodyPr/>
          <a:lstStyle/>
          <a:p>
            <a:r>
              <a:rPr lang="en-GB" dirty="0"/>
              <a:t>Firmware Block Diagram</a:t>
            </a:r>
            <a:endParaRPr lang="en-US" dirty="0"/>
          </a:p>
        </p:txBody>
      </p:sp>
      <p:pic>
        <p:nvPicPr>
          <p:cNvPr id="179" name="Picture 178">
            <a:extLst>
              <a:ext uri="{FF2B5EF4-FFF2-40B4-BE49-F238E27FC236}">
                <a16:creationId xmlns:a16="http://schemas.microsoft.com/office/drawing/2014/main" id="{E00629E0-4A44-5E79-F1B7-D730F51D0D2F}"/>
              </a:ext>
            </a:extLst>
          </p:cNvPr>
          <p:cNvPicPr>
            <a:picLocks noChangeAspect="1"/>
          </p:cNvPicPr>
          <p:nvPr/>
        </p:nvPicPr>
        <p:blipFill>
          <a:blip r:embed="rId2"/>
          <a:stretch>
            <a:fillRect/>
          </a:stretch>
        </p:blipFill>
        <p:spPr>
          <a:xfrm>
            <a:off x="235433" y="0"/>
            <a:ext cx="11721133" cy="6858000"/>
          </a:xfrm>
          <a:prstGeom prst="rect">
            <a:avLst/>
          </a:prstGeom>
        </p:spPr>
      </p:pic>
    </p:spTree>
    <p:extLst>
      <p:ext uri="{BB962C8B-B14F-4D97-AF65-F5344CB8AC3E}">
        <p14:creationId xmlns:p14="http://schemas.microsoft.com/office/powerpoint/2010/main" val="289919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7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8DBD0-CAC4-9D62-EFD2-292F601C590D}"/>
              </a:ext>
            </a:extLst>
          </p:cNvPr>
          <p:cNvPicPr>
            <a:picLocks noChangeAspect="1"/>
          </p:cNvPicPr>
          <p:nvPr/>
        </p:nvPicPr>
        <p:blipFill>
          <a:blip r:embed="rId2"/>
          <a:stretch>
            <a:fillRect/>
          </a:stretch>
        </p:blipFill>
        <p:spPr>
          <a:xfrm>
            <a:off x="245769" y="0"/>
            <a:ext cx="11700461" cy="6858000"/>
          </a:xfrm>
          <a:prstGeom prst="rect">
            <a:avLst/>
          </a:prstGeom>
        </p:spPr>
      </p:pic>
    </p:spTree>
    <p:extLst>
      <p:ext uri="{BB962C8B-B14F-4D97-AF65-F5344CB8AC3E}">
        <p14:creationId xmlns:p14="http://schemas.microsoft.com/office/powerpoint/2010/main" val="524847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155DBB7-0D5C-3421-9AA7-203AEE7E1C33}"/>
              </a:ext>
            </a:extLst>
          </p:cNvPr>
          <p:cNvGraphicFramePr>
            <a:graphicFrameLocks noGrp="1"/>
          </p:cNvGraphicFramePr>
          <p:nvPr>
            <p:extLst>
              <p:ext uri="{D42A27DB-BD31-4B8C-83A1-F6EECF244321}">
                <p14:modId xmlns:p14="http://schemas.microsoft.com/office/powerpoint/2010/main" val="3638546555"/>
              </p:ext>
            </p:extLst>
          </p:nvPr>
        </p:nvGraphicFramePr>
        <p:xfrm>
          <a:off x="266218" y="719666"/>
          <a:ext cx="9893780" cy="4211320"/>
        </p:xfrm>
        <a:graphic>
          <a:graphicData uri="http://schemas.openxmlformats.org/drawingml/2006/table">
            <a:tbl>
              <a:tblPr firstRow="1" bandRow="1">
                <a:tableStyleId>{5C22544A-7EE6-4342-B048-85BDC9FD1C3A}</a:tableStyleId>
              </a:tblPr>
              <a:tblGrid>
                <a:gridCol w="2604304">
                  <a:extLst>
                    <a:ext uri="{9D8B030D-6E8A-4147-A177-3AD203B41FA5}">
                      <a16:colId xmlns:a16="http://schemas.microsoft.com/office/drawing/2014/main" val="1486449579"/>
                    </a:ext>
                  </a:extLst>
                </a:gridCol>
                <a:gridCol w="2141316">
                  <a:extLst>
                    <a:ext uri="{9D8B030D-6E8A-4147-A177-3AD203B41FA5}">
                      <a16:colId xmlns:a16="http://schemas.microsoft.com/office/drawing/2014/main" val="4263298968"/>
                    </a:ext>
                  </a:extLst>
                </a:gridCol>
                <a:gridCol w="1921397">
                  <a:extLst>
                    <a:ext uri="{9D8B030D-6E8A-4147-A177-3AD203B41FA5}">
                      <a16:colId xmlns:a16="http://schemas.microsoft.com/office/drawing/2014/main" val="1043161340"/>
                    </a:ext>
                  </a:extLst>
                </a:gridCol>
                <a:gridCol w="1770927">
                  <a:extLst>
                    <a:ext uri="{9D8B030D-6E8A-4147-A177-3AD203B41FA5}">
                      <a16:colId xmlns:a16="http://schemas.microsoft.com/office/drawing/2014/main" val="4084594107"/>
                    </a:ext>
                  </a:extLst>
                </a:gridCol>
                <a:gridCol w="1455836">
                  <a:extLst>
                    <a:ext uri="{9D8B030D-6E8A-4147-A177-3AD203B41FA5}">
                      <a16:colId xmlns:a16="http://schemas.microsoft.com/office/drawing/2014/main" val="2192037805"/>
                    </a:ext>
                  </a:extLst>
                </a:gridCol>
              </a:tblGrid>
              <a:tr h="370840">
                <a:tc>
                  <a:txBody>
                    <a:bodyPr/>
                    <a:lstStyle/>
                    <a:p>
                      <a:pPr algn="ctr"/>
                      <a:r>
                        <a:rPr lang="en-GB" dirty="0"/>
                        <a:t>Fault</a:t>
                      </a:r>
                      <a:endParaRPr lang="en-US" dirty="0"/>
                    </a:p>
                  </a:txBody>
                  <a:tcPr/>
                </a:tc>
                <a:tc>
                  <a:txBody>
                    <a:bodyPr/>
                    <a:lstStyle/>
                    <a:p>
                      <a:pPr algn="ctr"/>
                      <a:r>
                        <a:rPr lang="en-GB" dirty="0"/>
                        <a:t>Trigger Threshold</a:t>
                      </a:r>
                      <a:endParaRPr lang="en-US" dirty="0"/>
                    </a:p>
                  </a:txBody>
                  <a:tcPr/>
                </a:tc>
                <a:tc>
                  <a:txBody>
                    <a:bodyPr/>
                    <a:lstStyle/>
                    <a:p>
                      <a:pPr algn="ctr"/>
                      <a:r>
                        <a:rPr lang="en-GB" dirty="0"/>
                        <a:t>Clear Threshold</a:t>
                      </a:r>
                      <a:endParaRPr lang="en-US" dirty="0"/>
                    </a:p>
                  </a:txBody>
                  <a:tcPr/>
                </a:tc>
                <a:tc>
                  <a:txBody>
                    <a:bodyPr/>
                    <a:lstStyle/>
                    <a:p>
                      <a:pPr algn="ctr"/>
                      <a:r>
                        <a:rPr lang="en-GB" dirty="0"/>
                        <a:t>Blanking Time</a:t>
                      </a:r>
                      <a:endParaRPr lang="en-US" dirty="0"/>
                    </a:p>
                  </a:txBody>
                  <a:tcPr/>
                </a:tc>
                <a:tc>
                  <a:txBody>
                    <a:bodyPr/>
                    <a:lstStyle/>
                    <a:p>
                      <a:pPr algn="ctr"/>
                      <a:r>
                        <a:rPr lang="en-GB" dirty="0"/>
                        <a:t>Clear Time</a:t>
                      </a:r>
                      <a:endParaRPr lang="en-US" dirty="0"/>
                    </a:p>
                  </a:txBody>
                  <a:tcPr/>
                </a:tc>
                <a:extLst>
                  <a:ext uri="{0D108BD9-81ED-4DB2-BD59-A6C34878D82A}">
                    <a16:rowId xmlns:a16="http://schemas.microsoft.com/office/drawing/2014/main" val="2342958975"/>
                  </a:ext>
                </a:extLst>
              </a:tr>
              <a:tr h="370840">
                <a:tc>
                  <a:txBody>
                    <a:bodyPr/>
                    <a:lstStyle/>
                    <a:p>
                      <a:r>
                        <a:rPr lang="en-GB" dirty="0"/>
                        <a:t>Input Over Voltage Protection </a:t>
                      </a:r>
                      <a:endParaRPr lang="en-US" dirty="0"/>
                    </a:p>
                  </a:txBody>
                  <a:tcPr/>
                </a:tc>
                <a:tc>
                  <a:txBody>
                    <a:bodyPr/>
                    <a:lstStyle/>
                    <a:p>
                      <a:pPr algn="ctr"/>
                      <a:r>
                        <a:rPr lang="en-GB" dirty="0"/>
                        <a:t>700V</a:t>
                      </a:r>
                      <a:endParaRPr lang="en-US" dirty="0"/>
                    </a:p>
                  </a:txBody>
                  <a:tcPr/>
                </a:tc>
                <a:tc>
                  <a:txBody>
                    <a:bodyPr/>
                    <a:lstStyle/>
                    <a:p>
                      <a:pPr algn="ctr"/>
                      <a:r>
                        <a:rPr lang="en-GB" dirty="0"/>
                        <a:t>600V</a:t>
                      </a:r>
                      <a:endParaRPr lang="en-US" dirty="0"/>
                    </a:p>
                  </a:txBody>
                  <a:tcPr/>
                </a:tc>
                <a:tc>
                  <a:txBody>
                    <a:bodyPr/>
                    <a:lstStyle/>
                    <a:p>
                      <a:pPr algn="ctr"/>
                      <a:r>
                        <a:rPr lang="en-GB" dirty="0"/>
                        <a:t>0s</a:t>
                      </a:r>
                      <a:endParaRPr lang="en-US" dirty="0"/>
                    </a:p>
                  </a:txBody>
                  <a:tcPr/>
                </a:tc>
                <a:tc>
                  <a:txBody>
                    <a:bodyPr/>
                    <a:lstStyle/>
                    <a:p>
                      <a:pPr algn="ctr"/>
                      <a:r>
                        <a:rPr lang="en-GB" dirty="0"/>
                        <a:t>0s</a:t>
                      </a:r>
                    </a:p>
                    <a:p>
                      <a:pPr algn="ctr"/>
                      <a:endParaRPr lang="en-US" dirty="0"/>
                    </a:p>
                  </a:txBody>
                  <a:tcPr/>
                </a:tc>
                <a:extLst>
                  <a:ext uri="{0D108BD9-81ED-4DB2-BD59-A6C34878D82A}">
                    <a16:rowId xmlns:a16="http://schemas.microsoft.com/office/drawing/2014/main" val="560132675"/>
                  </a:ext>
                </a:extLst>
              </a:tr>
              <a:tr h="370840">
                <a:tc>
                  <a:txBody>
                    <a:bodyPr/>
                    <a:lstStyle/>
                    <a:p>
                      <a:r>
                        <a:rPr lang="en-GB" dirty="0"/>
                        <a:t>Output Over Voltage Protection</a:t>
                      </a:r>
                      <a:endParaRPr lang="en-US" dirty="0"/>
                    </a:p>
                  </a:txBody>
                  <a:tcPr/>
                </a:tc>
                <a:tc>
                  <a:txBody>
                    <a:bodyPr/>
                    <a:lstStyle/>
                    <a:p>
                      <a:pPr algn="ctr"/>
                      <a:r>
                        <a:rPr lang="en-GB" dirty="0"/>
                        <a:t>490V</a:t>
                      </a:r>
                      <a:endParaRPr lang="en-US" dirty="0"/>
                    </a:p>
                  </a:txBody>
                  <a:tcPr/>
                </a:tc>
                <a:tc>
                  <a:txBody>
                    <a:bodyPr/>
                    <a:lstStyle/>
                    <a:p>
                      <a:pPr algn="ctr"/>
                      <a:r>
                        <a:rPr lang="en-GB" dirty="0"/>
                        <a:t>20V</a:t>
                      </a:r>
                      <a:endParaRPr lang="en-US" dirty="0"/>
                    </a:p>
                  </a:txBody>
                  <a:tcPr/>
                </a:tc>
                <a:tc>
                  <a:txBody>
                    <a:bodyPr/>
                    <a:lstStyle/>
                    <a:p>
                      <a:pPr algn="ctr"/>
                      <a:r>
                        <a:rPr lang="en-GB" dirty="0"/>
                        <a:t>1ms</a:t>
                      </a:r>
                      <a:endParaRPr lang="en-US" dirty="0"/>
                    </a:p>
                  </a:txBody>
                  <a:tcPr/>
                </a:tc>
                <a:tc>
                  <a:txBody>
                    <a:bodyPr/>
                    <a:lstStyle/>
                    <a:p>
                      <a:pPr algn="ctr"/>
                      <a:r>
                        <a:rPr lang="en-GB" dirty="0"/>
                        <a:t>10ms</a:t>
                      </a:r>
                      <a:endParaRPr lang="en-US" dirty="0"/>
                    </a:p>
                  </a:txBody>
                  <a:tcPr/>
                </a:tc>
                <a:extLst>
                  <a:ext uri="{0D108BD9-81ED-4DB2-BD59-A6C34878D82A}">
                    <a16:rowId xmlns:a16="http://schemas.microsoft.com/office/drawing/2014/main" val="4111122859"/>
                  </a:ext>
                </a:extLst>
              </a:tr>
              <a:tr h="370840">
                <a:tc>
                  <a:txBody>
                    <a:bodyPr/>
                    <a:lstStyle/>
                    <a:p>
                      <a:r>
                        <a:rPr lang="en-GB" dirty="0"/>
                        <a:t>Primary Over Current Protection</a:t>
                      </a:r>
                      <a:endParaRPr lang="en-US" dirty="0"/>
                    </a:p>
                  </a:txBody>
                  <a:tcPr/>
                </a:tc>
                <a:tc>
                  <a:txBody>
                    <a:bodyPr/>
                    <a:lstStyle/>
                    <a:p>
                      <a:pPr algn="ctr"/>
                      <a:r>
                        <a:rPr lang="en-GB" dirty="0"/>
                        <a:t>39A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3498336771"/>
                  </a:ext>
                </a:extLst>
              </a:tr>
              <a:tr h="370840">
                <a:tc>
                  <a:txBody>
                    <a:bodyPr/>
                    <a:lstStyle/>
                    <a:p>
                      <a:r>
                        <a:rPr lang="en-GB" dirty="0"/>
                        <a:t>Secondary Over Current Protection</a:t>
                      </a:r>
                      <a:endParaRPr lang="en-US" dirty="0"/>
                    </a:p>
                  </a:txBody>
                  <a:tcPr/>
                </a:tc>
                <a:tc>
                  <a:txBody>
                    <a:bodyPr/>
                    <a:lstStyle/>
                    <a:p>
                      <a:pPr algn="ctr"/>
                      <a:r>
                        <a:rPr lang="en-GB" dirty="0"/>
                        <a:t>49A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1520675508"/>
                  </a:ext>
                </a:extLst>
              </a:tr>
              <a:tr h="370840">
                <a:tc>
                  <a:txBody>
                    <a:bodyPr/>
                    <a:lstStyle/>
                    <a:p>
                      <a:r>
                        <a:rPr lang="en-GB" dirty="0"/>
                        <a:t>Over Temperature Protection</a:t>
                      </a:r>
                      <a:endParaRPr lang="en-US" dirty="0"/>
                    </a:p>
                  </a:txBody>
                  <a:tcPr/>
                </a:tc>
                <a:tc>
                  <a:txBody>
                    <a:bodyPr/>
                    <a:lstStyle/>
                    <a:p>
                      <a:pPr algn="ctr"/>
                      <a:r>
                        <a:rPr lang="en-GB" dirty="0"/>
                        <a:t>80˚C</a:t>
                      </a:r>
                      <a:endParaRPr lang="en-US" dirty="0"/>
                    </a:p>
                  </a:txBody>
                  <a:tcPr/>
                </a:tc>
                <a:tc>
                  <a:txBody>
                    <a:bodyPr/>
                    <a:lstStyle/>
                    <a:p>
                      <a:pPr algn="ctr"/>
                      <a:r>
                        <a:rPr lang="en-GB" dirty="0"/>
                        <a:t>75˚C</a:t>
                      </a:r>
                      <a:endParaRPr lang="en-US" dirty="0"/>
                    </a:p>
                  </a:txBody>
                  <a:tcPr/>
                </a:tc>
                <a:tc>
                  <a:txBody>
                    <a:bodyPr/>
                    <a:lstStyle/>
                    <a:p>
                      <a:pPr algn="ctr"/>
                      <a:r>
                        <a:rPr lang="en-GB" dirty="0"/>
                        <a:t>400ms</a:t>
                      </a:r>
                      <a:endParaRPr lang="en-US" dirty="0"/>
                    </a:p>
                  </a:txBody>
                  <a:tcPr/>
                </a:tc>
                <a:tc>
                  <a:txBody>
                    <a:bodyPr/>
                    <a:lstStyle/>
                    <a:p>
                      <a:pPr algn="ctr"/>
                      <a:r>
                        <a:rPr lang="en-GB" dirty="0"/>
                        <a:t>400ms</a:t>
                      </a:r>
                      <a:endParaRPr lang="en-US" dirty="0"/>
                    </a:p>
                  </a:txBody>
                  <a:tcPr/>
                </a:tc>
                <a:extLst>
                  <a:ext uri="{0D108BD9-81ED-4DB2-BD59-A6C34878D82A}">
                    <a16:rowId xmlns:a16="http://schemas.microsoft.com/office/drawing/2014/main" val="274737976"/>
                  </a:ext>
                </a:extLst>
              </a:tr>
              <a:tr h="370840">
                <a:tc>
                  <a:txBody>
                    <a:bodyPr/>
                    <a:lstStyle/>
                    <a:p>
                      <a:r>
                        <a:rPr lang="en-GB" dirty="0"/>
                        <a:t>5V Rail Under Voltage</a:t>
                      </a:r>
                    </a:p>
                    <a:p>
                      <a:r>
                        <a:rPr lang="en-GB" dirty="0"/>
                        <a:t>Protection </a:t>
                      </a:r>
                      <a:endParaRPr lang="en-US" dirty="0"/>
                    </a:p>
                  </a:txBody>
                  <a:tcPr/>
                </a:tc>
                <a:tc>
                  <a:txBody>
                    <a:bodyPr/>
                    <a:lstStyle/>
                    <a:p>
                      <a:pPr algn="ctr"/>
                      <a:r>
                        <a:rPr lang="en-GB" dirty="0"/>
                        <a:t>3.5V</a:t>
                      </a:r>
                      <a:endParaRPr lang="en-US" dirty="0"/>
                    </a:p>
                  </a:txBody>
                  <a:tcPr/>
                </a:tc>
                <a:tc>
                  <a:txBody>
                    <a:bodyPr/>
                    <a:lstStyle/>
                    <a:p>
                      <a:pPr algn="ctr"/>
                      <a:r>
                        <a:rPr lang="en-GB" dirty="0"/>
                        <a:t>3.8V</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2597345517"/>
                  </a:ext>
                </a:extLst>
              </a:tr>
            </a:tbl>
          </a:graphicData>
        </a:graphic>
      </p:graphicFrame>
    </p:spTree>
    <p:extLst>
      <p:ext uri="{BB962C8B-B14F-4D97-AF65-F5344CB8AC3E}">
        <p14:creationId xmlns:p14="http://schemas.microsoft.com/office/powerpoint/2010/main" val="1426858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32A93C-FAA8-C059-FEAF-10074CE56055}"/>
              </a:ext>
            </a:extLst>
          </p:cNvPr>
          <p:cNvGrpSpPr/>
          <p:nvPr/>
        </p:nvGrpSpPr>
        <p:grpSpPr>
          <a:xfrm>
            <a:off x="-7981654" y="-867323"/>
            <a:ext cx="6200046" cy="9516493"/>
            <a:chOff x="-236220" y="-732125"/>
            <a:chExt cx="5757344" cy="9440920"/>
          </a:xfrm>
        </p:grpSpPr>
        <p:pic>
          <p:nvPicPr>
            <p:cNvPr id="5" name="Picture 4">
              <a:extLst>
                <a:ext uri="{FF2B5EF4-FFF2-40B4-BE49-F238E27FC236}">
                  <a16:creationId xmlns:a16="http://schemas.microsoft.com/office/drawing/2014/main" id="{6AD6E521-831A-B8BD-DDA1-442EEE5A14BD}"/>
                </a:ext>
              </a:extLst>
            </p:cNvPr>
            <p:cNvPicPr>
              <a:picLocks noChangeAspect="1"/>
            </p:cNvPicPr>
            <p:nvPr/>
          </p:nvPicPr>
          <p:blipFill>
            <a:blip r:embed="rId2"/>
            <a:srcRect l="950" t="3074" r="3024"/>
            <a:stretch/>
          </p:blipFill>
          <p:spPr>
            <a:xfrm>
              <a:off x="-236220" y="-732125"/>
              <a:ext cx="5757344" cy="6647148"/>
            </a:xfrm>
            <a:prstGeom prst="rect">
              <a:avLst/>
            </a:prstGeom>
          </p:spPr>
        </p:pic>
        <p:pic>
          <p:nvPicPr>
            <p:cNvPr id="7" name="Picture 6">
              <a:extLst>
                <a:ext uri="{FF2B5EF4-FFF2-40B4-BE49-F238E27FC236}">
                  <a16:creationId xmlns:a16="http://schemas.microsoft.com/office/drawing/2014/main" id="{6F8E0476-1750-1CDD-136F-E6D3CA75B82E}"/>
                </a:ext>
              </a:extLst>
            </p:cNvPr>
            <p:cNvPicPr>
              <a:picLocks noChangeAspect="1"/>
            </p:cNvPicPr>
            <p:nvPr/>
          </p:nvPicPr>
          <p:blipFill>
            <a:blip r:embed="rId3"/>
            <a:srcRect l="1324" t="1642" r="3544"/>
            <a:stretch/>
          </p:blipFill>
          <p:spPr>
            <a:xfrm>
              <a:off x="-236220" y="4548848"/>
              <a:ext cx="5757344" cy="4159947"/>
            </a:xfrm>
            <a:prstGeom prst="rect">
              <a:avLst/>
            </a:prstGeom>
          </p:spPr>
        </p:pic>
      </p:grpSp>
      <p:grpSp>
        <p:nvGrpSpPr>
          <p:cNvPr id="13" name="Group 12">
            <a:extLst>
              <a:ext uri="{FF2B5EF4-FFF2-40B4-BE49-F238E27FC236}">
                <a16:creationId xmlns:a16="http://schemas.microsoft.com/office/drawing/2014/main" id="{A0962CA9-94C3-6F22-8C7F-D7A394E441D0}"/>
              </a:ext>
            </a:extLst>
          </p:cNvPr>
          <p:cNvGrpSpPr/>
          <p:nvPr/>
        </p:nvGrpSpPr>
        <p:grpSpPr>
          <a:xfrm>
            <a:off x="-1739261" y="-890791"/>
            <a:ext cx="6200047" cy="9516515"/>
            <a:chOff x="3108960" y="-1049052"/>
            <a:chExt cx="5757345" cy="9516515"/>
          </a:xfrm>
        </p:grpSpPr>
        <p:pic>
          <p:nvPicPr>
            <p:cNvPr id="10" name="Picture 9">
              <a:extLst>
                <a:ext uri="{FF2B5EF4-FFF2-40B4-BE49-F238E27FC236}">
                  <a16:creationId xmlns:a16="http://schemas.microsoft.com/office/drawing/2014/main" id="{17F2D543-B1D5-9690-B3ED-A3B2D7AD56CA}"/>
                </a:ext>
              </a:extLst>
            </p:cNvPr>
            <p:cNvPicPr>
              <a:picLocks noChangeAspect="1"/>
            </p:cNvPicPr>
            <p:nvPr/>
          </p:nvPicPr>
          <p:blipFill>
            <a:blip r:embed="rId4"/>
            <a:srcRect l="1757" t="1121" r="4466"/>
            <a:stretch/>
          </p:blipFill>
          <p:spPr>
            <a:xfrm>
              <a:off x="3108960" y="-1049052"/>
              <a:ext cx="5757344" cy="6725952"/>
            </a:xfrm>
            <a:prstGeom prst="rect">
              <a:avLst/>
            </a:prstGeom>
          </p:spPr>
        </p:pic>
        <p:pic>
          <p:nvPicPr>
            <p:cNvPr id="12" name="Picture 11">
              <a:extLst>
                <a:ext uri="{FF2B5EF4-FFF2-40B4-BE49-F238E27FC236}">
                  <a16:creationId xmlns:a16="http://schemas.microsoft.com/office/drawing/2014/main" id="{2CE8DD0D-E6E7-E15F-05CC-649B748AB4B8}"/>
                </a:ext>
              </a:extLst>
            </p:cNvPr>
            <p:cNvPicPr>
              <a:picLocks noChangeAspect="1"/>
            </p:cNvPicPr>
            <p:nvPr/>
          </p:nvPicPr>
          <p:blipFill>
            <a:blip r:embed="rId5"/>
            <a:srcRect l="1649" r="5754" b="4687"/>
            <a:stretch/>
          </p:blipFill>
          <p:spPr>
            <a:xfrm>
              <a:off x="3108961" y="4556566"/>
              <a:ext cx="5757344" cy="3910897"/>
            </a:xfrm>
            <a:prstGeom prst="rect">
              <a:avLst/>
            </a:prstGeom>
          </p:spPr>
        </p:pic>
      </p:grpSp>
      <p:grpSp>
        <p:nvGrpSpPr>
          <p:cNvPr id="18" name="Group 17">
            <a:extLst>
              <a:ext uri="{FF2B5EF4-FFF2-40B4-BE49-F238E27FC236}">
                <a16:creationId xmlns:a16="http://schemas.microsoft.com/office/drawing/2014/main" id="{7D513882-2FB2-DBA3-4071-BE794D30440C}"/>
              </a:ext>
            </a:extLst>
          </p:cNvPr>
          <p:cNvGrpSpPr/>
          <p:nvPr/>
        </p:nvGrpSpPr>
        <p:grpSpPr>
          <a:xfrm>
            <a:off x="4499012" y="-897803"/>
            <a:ext cx="6210299" cy="9546973"/>
            <a:chOff x="4443936" y="-1073006"/>
            <a:chExt cx="5766864" cy="9474415"/>
          </a:xfrm>
        </p:grpSpPr>
        <p:pic>
          <p:nvPicPr>
            <p:cNvPr id="15" name="Picture 14">
              <a:extLst>
                <a:ext uri="{FF2B5EF4-FFF2-40B4-BE49-F238E27FC236}">
                  <a16:creationId xmlns:a16="http://schemas.microsoft.com/office/drawing/2014/main" id="{D28EB0E4-319F-61E1-70B4-4BFEEB0808A4}"/>
                </a:ext>
              </a:extLst>
            </p:cNvPr>
            <p:cNvPicPr>
              <a:picLocks noChangeAspect="1"/>
            </p:cNvPicPr>
            <p:nvPr/>
          </p:nvPicPr>
          <p:blipFill>
            <a:blip r:embed="rId6"/>
            <a:srcRect l="1271" t="3676" r="2939"/>
            <a:stretch/>
          </p:blipFill>
          <p:spPr>
            <a:xfrm>
              <a:off x="4453456" y="-1073006"/>
              <a:ext cx="5757344" cy="6605934"/>
            </a:xfrm>
            <a:prstGeom prst="rect">
              <a:avLst/>
            </a:prstGeom>
          </p:spPr>
        </p:pic>
        <p:pic>
          <p:nvPicPr>
            <p:cNvPr id="17" name="Picture 16">
              <a:extLst>
                <a:ext uri="{FF2B5EF4-FFF2-40B4-BE49-F238E27FC236}">
                  <a16:creationId xmlns:a16="http://schemas.microsoft.com/office/drawing/2014/main" id="{9A9DD19C-F673-1938-1092-7ABF0EAAA557}"/>
                </a:ext>
              </a:extLst>
            </p:cNvPr>
            <p:cNvPicPr>
              <a:picLocks noChangeAspect="1"/>
            </p:cNvPicPr>
            <p:nvPr/>
          </p:nvPicPr>
          <p:blipFill>
            <a:blip r:embed="rId7"/>
            <a:srcRect l="1159" t="2135" r="3487"/>
            <a:stretch/>
          </p:blipFill>
          <p:spPr>
            <a:xfrm>
              <a:off x="4443936" y="4521201"/>
              <a:ext cx="5727350" cy="3880208"/>
            </a:xfrm>
            <a:prstGeom prst="rect">
              <a:avLst/>
            </a:prstGeom>
          </p:spPr>
        </p:pic>
      </p:grpSp>
      <p:grpSp>
        <p:nvGrpSpPr>
          <p:cNvPr id="23" name="Group 22">
            <a:extLst>
              <a:ext uri="{FF2B5EF4-FFF2-40B4-BE49-F238E27FC236}">
                <a16:creationId xmlns:a16="http://schemas.microsoft.com/office/drawing/2014/main" id="{C76FDFC7-21D8-9B47-50BE-1B99D9FD14AE}"/>
              </a:ext>
            </a:extLst>
          </p:cNvPr>
          <p:cNvGrpSpPr/>
          <p:nvPr/>
        </p:nvGrpSpPr>
        <p:grpSpPr>
          <a:xfrm>
            <a:off x="10737919" y="-913043"/>
            <a:ext cx="6210300" cy="9562213"/>
            <a:chOff x="10583521" y="-584309"/>
            <a:chExt cx="5757345" cy="9716062"/>
          </a:xfrm>
        </p:grpSpPr>
        <p:pic>
          <p:nvPicPr>
            <p:cNvPr id="20" name="Picture 19">
              <a:extLst>
                <a:ext uri="{FF2B5EF4-FFF2-40B4-BE49-F238E27FC236}">
                  <a16:creationId xmlns:a16="http://schemas.microsoft.com/office/drawing/2014/main" id="{6BA32C49-BED9-6CD6-57D7-97B37C3743DB}"/>
                </a:ext>
              </a:extLst>
            </p:cNvPr>
            <p:cNvPicPr>
              <a:picLocks noChangeAspect="1"/>
            </p:cNvPicPr>
            <p:nvPr/>
          </p:nvPicPr>
          <p:blipFill>
            <a:blip r:embed="rId8"/>
            <a:srcRect l="1311" t="3676" r="2661"/>
            <a:stretch/>
          </p:blipFill>
          <p:spPr>
            <a:xfrm>
              <a:off x="10583522" y="-584309"/>
              <a:ext cx="5757344" cy="6605934"/>
            </a:xfrm>
            <a:prstGeom prst="rect">
              <a:avLst/>
            </a:prstGeom>
          </p:spPr>
        </p:pic>
        <p:pic>
          <p:nvPicPr>
            <p:cNvPr id="22" name="Picture 21">
              <a:extLst>
                <a:ext uri="{FF2B5EF4-FFF2-40B4-BE49-F238E27FC236}">
                  <a16:creationId xmlns:a16="http://schemas.microsoft.com/office/drawing/2014/main" id="{2C544BBB-35C6-FC93-0911-396A812A159D}"/>
                </a:ext>
              </a:extLst>
            </p:cNvPr>
            <p:cNvPicPr>
              <a:picLocks noChangeAspect="1"/>
            </p:cNvPicPr>
            <p:nvPr/>
          </p:nvPicPr>
          <p:blipFill>
            <a:blip r:embed="rId9"/>
            <a:srcRect l="1603" t="8942" r="3197"/>
            <a:stretch/>
          </p:blipFill>
          <p:spPr>
            <a:xfrm>
              <a:off x="10583521" y="4971806"/>
              <a:ext cx="5739345" cy="4159947"/>
            </a:xfrm>
            <a:prstGeom prst="rect">
              <a:avLst/>
            </a:prstGeom>
          </p:spPr>
        </p:pic>
      </p:grpSp>
    </p:spTree>
    <p:extLst>
      <p:ext uri="{BB962C8B-B14F-4D97-AF65-F5344CB8AC3E}">
        <p14:creationId xmlns:p14="http://schemas.microsoft.com/office/powerpoint/2010/main" val="387204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7F02AC-4FB9-D234-BBEE-AE822E4CD9A7}"/>
              </a:ext>
            </a:extLst>
          </p:cNvPr>
          <p:cNvGrpSpPr/>
          <p:nvPr/>
        </p:nvGrpSpPr>
        <p:grpSpPr>
          <a:xfrm>
            <a:off x="-4689388" y="-843877"/>
            <a:ext cx="4133548" cy="9516493"/>
            <a:chOff x="-236220" y="-732125"/>
            <a:chExt cx="3838400" cy="9440920"/>
          </a:xfrm>
        </p:grpSpPr>
        <p:pic>
          <p:nvPicPr>
            <p:cNvPr id="5" name="Picture 4">
              <a:extLst>
                <a:ext uri="{FF2B5EF4-FFF2-40B4-BE49-F238E27FC236}">
                  <a16:creationId xmlns:a16="http://schemas.microsoft.com/office/drawing/2014/main" id="{BF8C1CE8-CD99-6856-5BD8-6940449B0A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950" t="3074" r="35030"/>
            <a:stretch/>
          </p:blipFill>
          <p:spPr>
            <a:xfrm>
              <a:off x="-236220" y="-732125"/>
              <a:ext cx="3838400" cy="6647148"/>
            </a:xfrm>
            <a:prstGeom prst="rect">
              <a:avLst/>
            </a:prstGeom>
          </p:spPr>
        </p:pic>
        <p:pic>
          <p:nvPicPr>
            <p:cNvPr id="6" name="Picture 5">
              <a:extLst>
                <a:ext uri="{FF2B5EF4-FFF2-40B4-BE49-F238E27FC236}">
                  <a16:creationId xmlns:a16="http://schemas.microsoft.com/office/drawing/2014/main" id="{B7C6FBA6-D441-A38F-E091-F455899CD9F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l="1323" t="1642" r="35339" b="-1"/>
            <a:stretch/>
          </p:blipFill>
          <p:spPr>
            <a:xfrm>
              <a:off x="-236220" y="4548848"/>
              <a:ext cx="3833114" cy="4159947"/>
            </a:xfrm>
            <a:prstGeom prst="rect">
              <a:avLst/>
            </a:prstGeom>
          </p:spPr>
        </p:pic>
      </p:grpSp>
      <p:grpSp>
        <p:nvGrpSpPr>
          <p:cNvPr id="7" name="Group 6">
            <a:extLst>
              <a:ext uri="{FF2B5EF4-FFF2-40B4-BE49-F238E27FC236}">
                <a16:creationId xmlns:a16="http://schemas.microsoft.com/office/drawing/2014/main" id="{1B143CFB-BA7E-1E20-7A61-8A5843907764}"/>
              </a:ext>
            </a:extLst>
          </p:cNvPr>
          <p:cNvGrpSpPr/>
          <p:nvPr/>
        </p:nvGrpSpPr>
        <p:grpSpPr>
          <a:xfrm>
            <a:off x="-543510" y="-890791"/>
            <a:ext cx="4133550" cy="9586853"/>
            <a:chOff x="3108960" y="-1049052"/>
            <a:chExt cx="3838402" cy="9586853"/>
          </a:xfrm>
        </p:grpSpPr>
        <p:pic>
          <p:nvPicPr>
            <p:cNvPr id="8" name="Picture 7">
              <a:extLst>
                <a:ext uri="{FF2B5EF4-FFF2-40B4-BE49-F238E27FC236}">
                  <a16:creationId xmlns:a16="http://schemas.microsoft.com/office/drawing/2014/main" id="{03BFE7A1-CF09-6621-B4A5-93AA950807C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rcRect l="1757" t="1121" r="35852"/>
            <a:stretch/>
          </p:blipFill>
          <p:spPr>
            <a:xfrm>
              <a:off x="3108960" y="-1049052"/>
              <a:ext cx="3830377" cy="6725952"/>
            </a:xfrm>
            <a:prstGeom prst="rect">
              <a:avLst/>
            </a:prstGeom>
          </p:spPr>
        </p:pic>
        <p:pic>
          <p:nvPicPr>
            <p:cNvPr id="9" name="Picture 8">
              <a:extLst>
                <a:ext uri="{FF2B5EF4-FFF2-40B4-BE49-F238E27FC236}">
                  <a16:creationId xmlns:a16="http://schemas.microsoft.com/office/drawing/2014/main" id="{F2B74327-2D23-C8C8-3A81-8EDDA7590C9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rcRect l="1649" r="36617" b="4687"/>
            <a:stretch/>
          </p:blipFill>
          <p:spPr>
            <a:xfrm>
              <a:off x="3108962" y="4626904"/>
              <a:ext cx="3838400" cy="3910897"/>
            </a:xfrm>
            <a:prstGeom prst="rect">
              <a:avLst/>
            </a:prstGeom>
          </p:spPr>
        </p:pic>
      </p:grpSp>
      <p:grpSp>
        <p:nvGrpSpPr>
          <p:cNvPr id="10" name="Group 9">
            <a:extLst>
              <a:ext uri="{FF2B5EF4-FFF2-40B4-BE49-F238E27FC236}">
                <a16:creationId xmlns:a16="http://schemas.microsoft.com/office/drawing/2014/main" id="{8E478321-1A1D-A9B7-7400-A9BC968FCC64}"/>
              </a:ext>
            </a:extLst>
          </p:cNvPr>
          <p:cNvGrpSpPr/>
          <p:nvPr/>
        </p:nvGrpSpPr>
        <p:grpSpPr>
          <a:xfrm>
            <a:off x="3608056" y="-874357"/>
            <a:ext cx="4158485" cy="9593865"/>
            <a:chOff x="4443936" y="-1073006"/>
            <a:chExt cx="3861556" cy="9520951"/>
          </a:xfrm>
        </p:grpSpPr>
        <p:pic>
          <p:nvPicPr>
            <p:cNvPr id="11" name="Picture 10">
              <a:extLst>
                <a:ext uri="{FF2B5EF4-FFF2-40B4-BE49-F238E27FC236}">
                  <a16:creationId xmlns:a16="http://schemas.microsoft.com/office/drawing/2014/main" id="{B1E6E2D3-DA22-041D-F7E6-817C09D87F11}"/>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rcRect l="1271" t="3676" r="34639"/>
            <a:stretch/>
          </p:blipFill>
          <p:spPr>
            <a:xfrm>
              <a:off x="4453457" y="-1073006"/>
              <a:ext cx="3852035" cy="6605934"/>
            </a:xfrm>
            <a:prstGeom prst="rect">
              <a:avLst/>
            </a:prstGeom>
          </p:spPr>
        </p:pic>
        <p:pic>
          <p:nvPicPr>
            <p:cNvPr id="12" name="Picture 11">
              <a:extLst>
                <a:ext uri="{FF2B5EF4-FFF2-40B4-BE49-F238E27FC236}">
                  <a16:creationId xmlns:a16="http://schemas.microsoft.com/office/drawing/2014/main" id="{C7AB0694-85FE-E984-9863-21B81D83091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rcRect l="1158" t="2135" r="34551"/>
            <a:stretch/>
          </p:blipFill>
          <p:spPr>
            <a:xfrm>
              <a:off x="4443936" y="4567737"/>
              <a:ext cx="3861556" cy="3880208"/>
            </a:xfrm>
            <a:prstGeom prst="rect">
              <a:avLst/>
            </a:prstGeom>
          </p:spPr>
        </p:pic>
      </p:grpSp>
      <p:grpSp>
        <p:nvGrpSpPr>
          <p:cNvPr id="13" name="Group 12">
            <a:extLst>
              <a:ext uri="{FF2B5EF4-FFF2-40B4-BE49-F238E27FC236}">
                <a16:creationId xmlns:a16="http://schemas.microsoft.com/office/drawing/2014/main" id="{7EBBF569-D749-0178-A7CB-B1EB9CF864DA}"/>
              </a:ext>
            </a:extLst>
          </p:cNvPr>
          <p:cNvGrpSpPr/>
          <p:nvPr/>
        </p:nvGrpSpPr>
        <p:grpSpPr>
          <a:xfrm>
            <a:off x="7809191" y="-889597"/>
            <a:ext cx="4158484" cy="9609107"/>
            <a:chOff x="10583521" y="-584309"/>
            <a:chExt cx="3855181" cy="9763710"/>
          </a:xfrm>
        </p:grpSpPr>
        <p:pic>
          <p:nvPicPr>
            <p:cNvPr id="14" name="Picture 13">
              <a:extLst>
                <a:ext uri="{FF2B5EF4-FFF2-40B4-BE49-F238E27FC236}">
                  <a16:creationId xmlns:a16="http://schemas.microsoft.com/office/drawing/2014/main" id="{20117737-53EB-7151-8055-CE912F8B481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rcRect l="1311" t="3676" r="34546"/>
            <a:stretch/>
          </p:blipFill>
          <p:spPr>
            <a:xfrm>
              <a:off x="10583523" y="-584309"/>
              <a:ext cx="3845676" cy="6605934"/>
            </a:xfrm>
            <a:prstGeom prst="rect">
              <a:avLst/>
            </a:prstGeom>
          </p:spPr>
        </p:pic>
        <p:pic>
          <p:nvPicPr>
            <p:cNvPr id="15" name="Picture 14">
              <a:extLst>
                <a:ext uri="{FF2B5EF4-FFF2-40B4-BE49-F238E27FC236}">
                  <a16:creationId xmlns:a16="http://schemas.microsoft.com/office/drawing/2014/main" id="{88FEC06F-16D5-87DE-8DBF-29D6997C2A47}"/>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rcRect l="1604" t="8942" r="34449"/>
            <a:stretch/>
          </p:blipFill>
          <p:spPr>
            <a:xfrm>
              <a:off x="10583521" y="5019454"/>
              <a:ext cx="3855181" cy="4159947"/>
            </a:xfrm>
            <a:prstGeom prst="rect">
              <a:avLst/>
            </a:prstGeom>
          </p:spPr>
        </p:pic>
      </p:grpSp>
      <p:sp>
        <p:nvSpPr>
          <p:cNvPr id="16" name="TextBox 15">
            <a:extLst>
              <a:ext uri="{FF2B5EF4-FFF2-40B4-BE49-F238E27FC236}">
                <a16:creationId xmlns:a16="http://schemas.microsoft.com/office/drawing/2014/main" id="{FEDF2187-8843-FF11-3ACA-2C2AE9F7E616}"/>
              </a:ext>
            </a:extLst>
          </p:cNvPr>
          <p:cNvSpPr txBox="1"/>
          <p:nvPr/>
        </p:nvSpPr>
        <p:spPr>
          <a:xfrm>
            <a:off x="-3559938" y="-1347917"/>
            <a:ext cx="2498633" cy="369332"/>
          </a:xfrm>
          <a:prstGeom prst="rect">
            <a:avLst/>
          </a:prstGeom>
          <a:noFill/>
        </p:spPr>
        <p:txBody>
          <a:bodyPr wrap="none" rtlCol="0">
            <a:spAutoFit/>
          </a:bodyPr>
          <a:lstStyle/>
          <a:p>
            <a:r>
              <a:rPr lang="en-GB" b="1" dirty="0"/>
              <a:t>PWM Bridge A Primary</a:t>
            </a:r>
            <a:endParaRPr lang="en-US" b="1" dirty="0"/>
          </a:p>
        </p:txBody>
      </p:sp>
      <p:sp>
        <p:nvSpPr>
          <p:cNvPr id="17" name="TextBox 16">
            <a:extLst>
              <a:ext uri="{FF2B5EF4-FFF2-40B4-BE49-F238E27FC236}">
                <a16:creationId xmlns:a16="http://schemas.microsoft.com/office/drawing/2014/main" id="{662DF410-712B-833F-1DF7-5F1C0CDB79A7}"/>
              </a:ext>
            </a:extLst>
          </p:cNvPr>
          <p:cNvSpPr txBox="1"/>
          <p:nvPr/>
        </p:nvSpPr>
        <p:spPr>
          <a:xfrm>
            <a:off x="4449722" y="-1347917"/>
            <a:ext cx="2498633" cy="369332"/>
          </a:xfrm>
          <a:prstGeom prst="rect">
            <a:avLst/>
          </a:prstGeom>
          <a:noFill/>
        </p:spPr>
        <p:txBody>
          <a:bodyPr wrap="none" rtlCol="0">
            <a:spAutoFit/>
          </a:bodyPr>
          <a:lstStyle/>
          <a:p>
            <a:r>
              <a:rPr lang="en-GB" b="1" dirty="0"/>
              <a:t>PWM Bridge B Primary</a:t>
            </a:r>
            <a:endParaRPr lang="en-US" b="1" dirty="0"/>
          </a:p>
        </p:txBody>
      </p:sp>
      <p:sp>
        <p:nvSpPr>
          <p:cNvPr id="18" name="TextBox 17">
            <a:extLst>
              <a:ext uri="{FF2B5EF4-FFF2-40B4-BE49-F238E27FC236}">
                <a16:creationId xmlns:a16="http://schemas.microsoft.com/office/drawing/2014/main" id="{A8E20CD5-EF79-3F20-3CC5-BACE1A87BFE9}"/>
              </a:ext>
            </a:extLst>
          </p:cNvPr>
          <p:cNvSpPr txBox="1"/>
          <p:nvPr/>
        </p:nvSpPr>
        <p:spPr>
          <a:xfrm>
            <a:off x="118383" y="-1347917"/>
            <a:ext cx="2869568" cy="369332"/>
          </a:xfrm>
          <a:prstGeom prst="rect">
            <a:avLst/>
          </a:prstGeom>
          <a:noFill/>
        </p:spPr>
        <p:txBody>
          <a:bodyPr wrap="none" rtlCol="0">
            <a:spAutoFit/>
          </a:bodyPr>
          <a:lstStyle/>
          <a:p>
            <a:r>
              <a:rPr lang="en-GB" b="1" dirty="0"/>
              <a:t>PWM Bridge D Secondary </a:t>
            </a:r>
            <a:endParaRPr lang="en-US" b="1" dirty="0"/>
          </a:p>
        </p:txBody>
      </p:sp>
      <p:sp>
        <p:nvSpPr>
          <p:cNvPr id="19" name="TextBox 18">
            <a:extLst>
              <a:ext uri="{FF2B5EF4-FFF2-40B4-BE49-F238E27FC236}">
                <a16:creationId xmlns:a16="http://schemas.microsoft.com/office/drawing/2014/main" id="{04371AB1-353C-178E-2F2F-AA017827D231}"/>
              </a:ext>
            </a:extLst>
          </p:cNvPr>
          <p:cNvSpPr txBox="1"/>
          <p:nvPr/>
        </p:nvSpPr>
        <p:spPr>
          <a:xfrm>
            <a:off x="8448524" y="-1347917"/>
            <a:ext cx="2869568" cy="369332"/>
          </a:xfrm>
          <a:prstGeom prst="rect">
            <a:avLst/>
          </a:prstGeom>
          <a:noFill/>
        </p:spPr>
        <p:txBody>
          <a:bodyPr wrap="none" rtlCol="0">
            <a:spAutoFit/>
          </a:bodyPr>
          <a:lstStyle/>
          <a:p>
            <a:r>
              <a:rPr lang="en-GB" b="1" dirty="0"/>
              <a:t>PWM Bridge C Secondary </a:t>
            </a:r>
            <a:endParaRPr lang="en-US" b="1" dirty="0"/>
          </a:p>
        </p:txBody>
      </p:sp>
      <p:sp>
        <p:nvSpPr>
          <p:cNvPr id="20" name="Rectangle 19">
            <a:extLst>
              <a:ext uri="{FF2B5EF4-FFF2-40B4-BE49-F238E27FC236}">
                <a16:creationId xmlns:a16="http://schemas.microsoft.com/office/drawing/2014/main" id="{5D0A1791-1DBE-CEAF-2164-84EB116FD203}"/>
              </a:ext>
            </a:extLst>
          </p:cNvPr>
          <p:cNvSpPr/>
          <p:nvPr/>
        </p:nvSpPr>
        <p:spPr>
          <a:xfrm>
            <a:off x="-4643087" y="4516345"/>
            <a:ext cx="233246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F2813F-D693-3FF9-A21C-3940669AD809}"/>
              </a:ext>
            </a:extLst>
          </p:cNvPr>
          <p:cNvSpPr/>
          <p:nvPr/>
        </p:nvSpPr>
        <p:spPr>
          <a:xfrm>
            <a:off x="-4643088" y="483638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2320D1-EB03-9C47-8AB7-5A964B143973}"/>
              </a:ext>
            </a:extLst>
          </p:cNvPr>
          <p:cNvSpPr/>
          <p:nvPr/>
        </p:nvSpPr>
        <p:spPr>
          <a:xfrm>
            <a:off x="-4643088" y="7015852"/>
            <a:ext cx="338402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6F9D83-5317-7219-78D5-642F778EC420}"/>
              </a:ext>
            </a:extLst>
          </p:cNvPr>
          <p:cNvSpPr/>
          <p:nvPr/>
        </p:nvSpPr>
        <p:spPr>
          <a:xfrm>
            <a:off x="-475061" y="485924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3E1F5A-C1F4-D214-4AFD-69A8306B745C}"/>
              </a:ext>
            </a:extLst>
          </p:cNvPr>
          <p:cNvSpPr/>
          <p:nvPr/>
        </p:nvSpPr>
        <p:spPr>
          <a:xfrm>
            <a:off x="-475062" y="676454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FDCE59-B84B-8D67-4127-8BD862578477}"/>
              </a:ext>
            </a:extLst>
          </p:cNvPr>
          <p:cNvSpPr/>
          <p:nvPr/>
        </p:nvSpPr>
        <p:spPr>
          <a:xfrm>
            <a:off x="-475063" y="703109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7B271E-772E-7CB9-FC94-003F9C139996}"/>
              </a:ext>
            </a:extLst>
          </p:cNvPr>
          <p:cNvSpPr/>
          <p:nvPr/>
        </p:nvSpPr>
        <p:spPr>
          <a:xfrm>
            <a:off x="3670811" y="488210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2E8E22-7455-259A-391B-67125CDDA620}"/>
              </a:ext>
            </a:extLst>
          </p:cNvPr>
          <p:cNvSpPr/>
          <p:nvPr/>
        </p:nvSpPr>
        <p:spPr>
          <a:xfrm>
            <a:off x="3670809" y="705395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BA7415-70FC-E678-0204-C7258E84E082}"/>
              </a:ext>
            </a:extLst>
          </p:cNvPr>
          <p:cNvSpPr/>
          <p:nvPr/>
        </p:nvSpPr>
        <p:spPr>
          <a:xfrm>
            <a:off x="3671974" y="678740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0E0F82-56DE-0933-4746-83A1CEF69456}"/>
              </a:ext>
            </a:extLst>
          </p:cNvPr>
          <p:cNvSpPr/>
          <p:nvPr/>
        </p:nvSpPr>
        <p:spPr>
          <a:xfrm>
            <a:off x="7847751" y="4386805"/>
            <a:ext cx="241170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DA95B74-664F-CC75-3068-707B105ACB07}"/>
              </a:ext>
            </a:extLst>
          </p:cNvPr>
          <p:cNvSpPr/>
          <p:nvPr/>
        </p:nvSpPr>
        <p:spPr>
          <a:xfrm>
            <a:off x="7847749" y="708443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348688-209D-8076-51B7-AE963B580BE6}"/>
              </a:ext>
            </a:extLst>
          </p:cNvPr>
          <p:cNvSpPr/>
          <p:nvPr/>
        </p:nvSpPr>
        <p:spPr>
          <a:xfrm>
            <a:off x="7848914" y="681788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25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598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129053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2855-3FF9-DE27-F220-EF9C9A3CEB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1105B3F-BFAD-9E7B-69DD-D57F32B54461}"/>
              </a:ext>
            </a:extLst>
          </p:cNvPr>
          <p:cNvPicPr>
            <a:picLocks noChangeAspect="1"/>
          </p:cNvPicPr>
          <p:nvPr/>
        </p:nvPicPr>
        <p:blipFill>
          <a:blip r:embed="rId2"/>
          <a:stretch>
            <a:fillRect/>
          </a:stretch>
        </p:blipFill>
        <p:spPr>
          <a:xfrm>
            <a:off x="3597146" y="2787617"/>
            <a:ext cx="4997707" cy="1282766"/>
          </a:xfrm>
          <a:prstGeom prst="rect">
            <a:avLst/>
          </a:prstGeom>
        </p:spPr>
      </p:pic>
      <p:pic>
        <p:nvPicPr>
          <p:cNvPr id="7" name="Picture 6">
            <a:extLst>
              <a:ext uri="{FF2B5EF4-FFF2-40B4-BE49-F238E27FC236}">
                <a16:creationId xmlns:a16="http://schemas.microsoft.com/office/drawing/2014/main" id="{25A7BC83-FBDA-551B-46CE-794CB772461B}"/>
              </a:ext>
            </a:extLst>
          </p:cNvPr>
          <p:cNvPicPr>
            <a:picLocks noChangeAspect="1"/>
          </p:cNvPicPr>
          <p:nvPr/>
        </p:nvPicPr>
        <p:blipFill>
          <a:blip r:embed="rId3"/>
          <a:stretch>
            <a:fillRect/>
          </a:stretch>
        </p:blipFill>
        <p:spPr>
          <a:xfrm>
            <a:off x="2851422" y="4487827"/>
            <a:ext cx="7055213" cy="1358970"/>
          </a:xfrm>
          <a:prstGeom prst="rect">
            <a:avLst/>
          </a:prstGeom>
        </p:spPr>
      </p:pic>
    </p:spTree>
    <p:extLst>
      <p:ext uri="{BB962C8B-B14F-4D97-AF65-F5344CB8AC3E}">
        <p14:creationId xmlns:p14="http://schemas.microsoft.com/office/powerpoint/2010/main" val="326618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D325-0530-EDF4-9482-95DF4F0DE3D5}"/>
              </a:ext>
            </a:extLst>
          </p:cNvPr>
          <p:cNvSpPr>
            <a:spLocks noGrp="1"/>
          </p:cNvSpPr>
          <p:nvPr>
            <p:ph type="title"/>
          </p:nvPr>
        </p:nvSpPr>
        <p:spPr/>
        <p:txBody>
          <a:bodyPr/>
          <a:lstStyle/>
          <a:p>
            <a:r>
              <a:rPr lang="en-GB" dirty="0"/>
              <a:t>DAB </a:t>
            </a:r>
            <a:r>
              <a:rPr lang="en-GB" dirty="0" err="1"/>
              <a:t>Garching</a:t>
            </a:r>
            <a:r>
              <a:rPr lang="en-GB" dirty="0"/>
              <a:t> test</a:t>
            </a:r>
            <a:endParaRPr lang="en-US" dirty="0"/>
          </a:p>
        </p:txBody>
      </p:sp>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2"/>
          <a:stretch>
            <a:fillRect/>
          </a:stretch>
        </p:blipFill>
        <p:spPr>
          <a:xfrm>
            <a:off x="1571354" y="1690688"/>
            <a:ext cx="6873742" cy="4351338"/>
          </a:xfrm>
        </p:spPr>
      </p:pic>
    </p:spTree>
    <p:extLst>
      <p:ext uri="{BB962C8B-B14F-4D97-AF65-F5344CB8AC3E}">
        <p14:creationId xmlns:p14="http://schemas.microsoft.com/office/powerpoint/2010/main" val="127475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5AB3-42DE-6BCB-8504-1FD250AC2166}"/>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ACFAD861-3C70-4DF4-A523-AEC9A791ECB7}"/>
              </a:ext>
            </a:extLst>
          </p:cNvPr>
          <p:cNvPicPr>
            <a:picLocks noChangeAspect="1"/>
          </p:cNvPicPr>
          <p:nvPr/>
        </p:nvPicPr>
        <p:blipFill>
          <a:blip r:embed="rId2"/>
          <a:stretch>
            <a:fillRect/>
          </a:stretch>
        </p:blipFill>
        <p:spPr>
          <a:xfrm>
            <a:off x="2906753" y="1838068"/>
            <a:ext cx="6378493" cy="4519052"/>
          </a:xfrm>
          <a:prstGeom prst="rect">
            <a:avLst/>
          </a:prstGeom>
        </p:spPr>
      </p:pic>
    </p:spTree>
    <p:extLst>
      <p:ext uri="{BB962C8B-B14F-4D97-AF65-F5344CB8AC3E}">
        <p14:creationId xmlns:p14="http://schemas.microsoft.com/office/powerpoint/2010/main" val="183276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E02-8F4C-E884-FE0B-8EFF82705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A58E67-29AD-E91C-5B81-6C67745C105E}"/>
              </a:ext>
            </a:extLst>
          </p:cNvPr>
          <p:cNvSpPr>
            <a:spLocks noGrp="1"/>
          </p:cNvSpPr>
          <p:nvPr>
            <p:ph idx="1"/>
          </p:nvPr>
        </p:nvSpPr>
        <p:spPr/>
        <p:txBody>
          <a:bodyPr/>
          <a:lstStyle/>
          <a:p>
            <a:r>
              <a:rPr lang="en-GB" dirty="0"/>
              <a:t>Deadtime checking </a:t>
            </a:r>
            <a:endParaRPr lang="en-US" dirty="0"/>
          </a:p>
        </p:txBody>
      </p:sp>
    </p:spTree>
    <p:extLst>
      <p:ext uri="{BB962C8B-B14F-4D97-AF65-F5344CB8AC3E}">
        <p14:creationId xmlns:p14="http://schemas.microsoft.com/office/powerpoint/2010/main" val="258924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370F-13F3-C71D-5AFA-21BEF0A0B1D2}"/>
              </a:ext>
            </a:extLst>
          </p:cNvPr>
          <p:cNvSpPr>
            <a:spLocks noGrp="1"/>
          </p:cNvSpPr>
          <p:nvPr>
            <p:ph type="title"/>
          </p:nvPr>
        </p:nvSpPr>
        <p:spPr/>
        <p:txBody>
          <a:bodyPr/>
          <a:lstStyle/>
          <a:p>
            <a:r>
              <a:rPr lang="en-GB" dirty="0"/>
              <a:t>MCC PWM1</a:t>
            </a:r>
            <a:endParaRPr lang="en-US" dirty="0"/>
          </a:p>
        </p:txBody>
      </p:sp>
      <p:pic>
        <p:nvPicPr>
          <p:cNvPr id="5" name="Picture 4">
            <a:extLst>
              <a:ext uri="{FF2B5EF4-FFF2-40B4-BE49-F238E27FC236}">
                <a16:creationId xmlns:a16="http://schemas.microsoft.com/office/drawing/2014/main" id="{E4845D41-AABA-FCF6-7BC2-B541699A7D6E}"/>
              </a:ext>
            </a:extLst>
          </p:cNvPr>
          <p:cNvPicPr>
            <a:picLocks noChangeAspect="1"/>
          </p:cNvPicPr>
          <p:nvPr/>
        </p:nvPicPr>
        <p:blipFill>
          <a:blip r:embed="rId2"/>
          <a:stretch>
            <a:fillRect/>
          </a:stretch>
        </p:blipFill>
        <p:spPr>
          <a:xfrm>
            <a:off x="838200" y="1964849"/>
            <a:ext cx="5326926" cy="4072890"/>
          </a:xfrm>
          <a:prstGeom prst="rect">
            <a:avLst/>
          </a:prstGeom>
        </p:spPr>
      </p:pic>
      <p:pic>
        <p:nvPicPr>
          <p:cNvPr id="7" name="Picture 6">
            <a:extLst>
              <a:ext uri="{FF2B5EF4-FFF2-40B4-BE49-F238E27FC236}">
                <a16:creationId xmlns:a16="http://schemas.microsoft.com/office/drawing/2014/main" id="{A352271E-AACB-4671-5AB5-0E4B8EB3C302}"/>
              </a:ext>
            </a:extLst>
          </p:cNvPr>
          <p:cNvPicPr>
            <a:picLocks noChangeAspect="1"/>
          </p:cNvPicPr>
          <p:nvPr/>
        </p:nvPicPr>
        <p:blipFill>
          <a:blip r:embed="rId3"/>
          <a:stretch>
            <a:fillRect/>
          </a:stretch>
        </p:blipFill>
        <p:spPr>
          <a:xfrm>
            <a:off x="6267008" y="2308978"/>
            <a:ext cx="4984910" cy="3108596"/>
          </a:xfrm>
          <a:prstGeom prst="rect">
            <a:avLst/>
          </a:prstGeom>
        </p:spPr>
      </p:pic>
    </p:spTree>
    <p:extLst>
      <p:ext uri="{BB962C8B-B14F-4D97-AF65-F5344CB8AC3E}">
        <p14:creationId xmlns:p14="http://schemas.microsoft.com/office/powerpoint/2010/main" val="26781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18-C983-51BB-4AE0-D16C3E0A9F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21F7B2-B50F-44B6-35BA-03A1CDE319E0}"/>
              </a:ext>
            </a:extLst>
          </p:cNvPr>
          <p:cNvPicPr>
            <a:picLocks noGrp="1" noChangeAspect="1"/>
          </p:cNvPicPr>
          <p:nvPr>
            <p:ph idx="1"/>
          </p:nvPr>
        </p:nvPicPr>
        <p:blipFill>
          <a:blip r:embed="rId2"/>
          <a:stretch>
            <a:fillRect/>
          </a:stretch>
        </p:blipFill>
        <p:spPr>
          <a:xfrm>
            <a:off x="-1739508" y="1984642"/>
            <a:ext cx="7018628" cy="4092295"/>
          </a:xfrm>
        </p:spPr>
      </p:pic>
      <p:pic>
        <p:nvPicPr>
          <p:cNvPr id="7" name="Picture 6">
            <a:extLst>
              <a:ext uri="{FF2B5EF4-FFF2-40B4-BE49-F238E27FC236}">
                <a16:creationId xmlns:a16="http://schemas.microsoft.com/office/drawing/2014/main" id="{8A44220F-0EE3-00CD-D4B6-2C4AB61DF65A}"/>
              </a:ext>
            </a:extLst>
          </p:cNvPr>
          <p:cNvPicPr>
            <a:picLocks noChangeAspect="1"/>
          </p:cNvPicPr>
          <p:nvPr/>
        </p:nvPicPr>
        <p:blipFill>
          <a:blip r:embed="rId3"/>
          <a:stretch>
            <a:fillRect/>
          </a:stretch>
        </p:blipFill>
        <p:spPr>
          <a:xfrm>
            <a:off x="6243673" y="2129435"/>
            <a:ext cx="6980525" cy="3947502"/>
          </a:xfrm>
          <a:prstGeom prst="rect">
            <a:avLst/>
          </a:prstGeom>
        </p:spPr>
      </p:pic>
    </p:spTree>
    <p:extLst>
      <p:ext uri="{BB962C8B-B14F-4D97-AF65-F5344CB8AC3E}">
        <p14:creationId xmlns:p14="http://schemas.microsoft.com/office/powerpoint/2010/main" val="133089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F96D1-DBBF-CFE5-0DD0-5B7DB5F6AB38}"/>
              </a:ext>
            </a:extLst>
          </p:cNvPr>
          <p:cNvPicPr>
            <a:picLocks noChangeAspect="1"/>
          </p:cNvPicPr>
          <p:nvPr/>
        </p:nvPicPr>
        <p:blipFill>
          <a:blip r:embed="rId2"/>
          <a:stretch>
            <a:fillRect/>
          </a:stretch>
        </p:blipFill>
        <p:spPr>
          <a:xfrm>
            <a:off x="716633" y="422554"/>
            <a:ext cx="9637319" cy="5449925"/>
          </a:xfrm>
          <a:prstGeom prst="rect">
            <a:avLst/>
          </a:prstGeom>
        </p:spPr>
      </p:pic>
      <p:sp>
        <p:nvSpPr>
          <p:cNvPr id="10" name="TextBox 9">
            <a:extLst>
              <a:ext uri="{FF2B5EF4-FFF2-40B4-BE49-F238E27FC236}">
                <a16:creationId xmlns:a16="http://schemas.microsoft.com/office/drawing/2014/main" id="{1DBD2988-2760-AB37-25B2-FC7B45B87E79}"/>
              </a:ext>
            </a:extLst>
          </p:cNvPr>
          <p:cNvSpPr txBox="1"/>
          <p:nvPr/>
        </p:nvSpPr>
        <p:spPr>
          <a:xfrm>
            <a:off x="1005840" y="2651760"/>
            <a:ext cx="651140" cy="261610"/>
          </a:xfrm>
          <a:prstGeom prst="rect">
            <a:avLst/>
          </a:prstGeom>
          <a:noFill/>
        </p:spPr>
        <p:txBody>
          <a:bodyPr wrap="none" rtlCol="0">
            <a:spAutoFit/>
          </a:bodyPr>
          <a:lstStyle/>
          <a:p>
            <a:r>
              <a:rPr lang="en-GB" sz="1100" dirty="0">
                <a:solidFill>
                  <a:srgbClr val="FF0000"/>
                </a:solidFill>
              </a:rPr>
              <a:t>PWM1L</a:t>
            </a:r>
            <a:endParaRPr lang="en-US" dirty="0">
              <a:solidFill>
                <a:srgbClr val="FF0000"/>
              </a:solidFill>
            </a:endParaRPr>
          </a:p>
        </p:txBody>
      </p:sp>
      <p:sp>
        <p:nvSpPr>
          <p:cNvPr id="11" name="TextBox 10">
            <a:extLst>
              <a:ext uri="{FF2B5EF4-FFF2-40B4-BE49-F238E27FC236}">
                <a16:creationId xmlns:a16="http://schemas.microsoft.com/office/drawing/2014/main" id="{22F0FFAB-3C36-A623-36A9-B098DD261D68}"/>
              </a:ext>
            </a:extLst>
          </p:cNvPr>
          <p:cNvSpPr txBox="1"/>
          <p:nvPr/>
        </p:nvSpPr>
        <p:spPr>
          <a:xfrm>
            <a:off x="1016000" y="2804160"/>
            <a:ext cx="679994" cy="261610"/>
          </a:xfrm>
          <a:prstGeom prst="rect">
            <a:avLst/>
          </a:prstGeom>
          <a:noFill/>
        </p:spPr>
        <p:txBody>
          <a:bodyPr wrap="none" rtlCol="0">
            <a:spAutoFit/>
          </a:bodyPr>
          <a:lstStyle/>
          <a:p>
            <a:r>
              <a:rPr lang="en-GB" sz="1100" dirty="0">
                <a:solidFill>
                  <a:srgbClr val="FF0000"/>
                </a:solidFill>
              </a:rPr>
              <a:t>PWM1H</a:t>
            </a:r>
            <a:endParaRPr lang="en-US" dirty="0">
              <a:solidFill>
                <a:srgbClr val="FF0000"/>
              </a:solidFill>
            </a:endParaRPr>
          </a:p>
        </p:txBody>
      </p:sp>
      <p:sp>
        <p:nvSpPr>
          <p:cNvPr id="12" name="TextBox 11">
            <a:extLst>
              <a:ext uri="{FF2B5EF4-FFF2-40B4-BE49-F238E27FC236}">
                <a16:creationId xmlns:a16="http://schemas.microsoft.com/office/drawing/2014/main" id="{4CD909FD-A8E6-DD7D-42A3-62303FAD7077}"/>
              </a:ext>
            </a:extLst>
          </p:cNvPr>
          <p:cNvSpPr txBox="1"/>
          <p:nvPr/>
        </p:nvSpPr>
        <p:spPr>
          <a:xfrm>
            <a:off x="995680" y="2987040"/>
            <a:ext cx="679994" cy="261610"/>
          </a:xfrm>
          <a:prstGeom prst="rect">
            <a:avLst/>
          </a:prstGeom>
          <a:noFill/>
        </p:spPr>
        <p:txBody>
          <a:bodyPr wrap="none" rtlCol="0">
            <a:spAutoFit/>
          </a:bodyPr>
          <a:lstStyle/>
          <a:p>
            <a:r>
              <a:rPr lang="en-GB" sz="1100" dirty="0">
                <a:solidFill>
                  <a:srgbClr val="FF0000"/>
                </a:solidFill>
              </a:rPr>
              <a:t>PWM3H</a:t>
            </a:r>
            <a:endParaRPr lang="en-US" dirty="0">
              <a:solidFill>
                <a:srgbClr val="FF0000"/>
              </a:solidFill>
            </a:endParaRPr>
          </a:p>
        </p:txBody>
      </p:sp>
      <p:sp>
        <p:nvSpPr>
          <p:cNvPr id="13" name="TextBox 12">
            <a:extLst>
              <a:ext uri="{FF2B5EF4-FFF2-40B4-BE49-F238E27FC236}">
                <a16:creationId xmlns:a16="http://schemas.microsoft.com/office/drawing/2014/main" id="{F748971C-605E-EFAC-18A8-20B78D3E4AAE}"/>
              </a:ext>
            </a:extLst>
          </p:cNvPr>
          <p:cNvSpPr txBox="1"/>
          <p:nvPr/>
        </p:nvSpPr>
        <p:spPr>
          <a:xfrm>
            <a:off x="1005840" y="3139440"/>
            <a:ext cx="651140" cy="261610"/>
          </a:xfrm>
          <a:prstGeom prst="rect">
            <a:avLst/>
          </a:prstGeom>
          <a:noFill/>
        </p:spPr>
        <p:txBody>
          <a:bodyPr wrap="none" rtlCol="0">
            <a:spAutoFit/>
          </a:bodyPr>
          <a:lstStyle/>
          <a:p>
            <a:r>
              <a:rPr lang="en-GB" sz="1100" dirty="0">
                <a:solidFill>
                  <a:srgbClr val="FF0000"/>
                </a:solidFill>
              </a:rPr>
              <a:t>PWM3L</a:t>
            </a:r>
            <a:endParaRPr lang="en-US" dirty="0">
              <a:solidFill>
                <a:srgbClr val="FF0000"/>
              </a:solidFill>
            </a:endParaRPr>
          </a:p>
        </p:txBody>
      </p:sp>
      <p:sp>
        <p:nvSpPr>
          <p:cNvPr id="14" name="TextBox 13">
            <a:extLst>
              <a:ext uri="{FF2B5EF4-FFF2-40B4-BE49-F238E27FC236}">
                <a16:creationId xmlns:a16="http://schemas.microsoft.com/office/drawing/2014/main" id="{08E685AB-DDC3-5989-7733-7E221B66B79D}"/>
              </a:ext>
            </a:extLst>
          </p:cNvPr>
          <p:cNvSpPr txBox="1"/>
          <p:nvPr/>
        </p:nvSpPr>
        <p:spPr>
          <a:xfrm>
            <a:off x="1026160" y="3271520"/>
            <a:ext cx="651140" cy="261610"/>
          </a:xfrm>
          <a:prstGeom prst="rect">
            <a:avLst/>
          </a:prstGeom>
          <a:noFill/>
        </p:spPr>
        <p:txBody>
          <a:bodyPr wrap="none" rtlCol="0">
            <a:spAutoFit/>
          </a:bodyPr>
          <a:lstStyle/>
          <a:p>
            <a:r>
              <a:rPr lang="en-GB" sz="1100" dirty="0">
                <a:solidFill>
                  <a:srgbClr val="FF0000"/>
                </a:solidFill>
              </a:rPr>
              <a:t>PWM2L</a:t>
            </a:r>
            <a:endParaRPr lang="en-US" dirty="0">
              <a:solidFill>
                <a:srgbClr val="FF0000"/>
              </a:solidFill>
            </a:endParaRPr>
          </a:p>
        </p:txBody>
      </p:sp>
      <p:sp>
        <p:nvSpPr>
          <p:cNvPr id="15" name="TextBox 14">
            <a:extLst>
              <a:ext uri="{FF2B5EF4-FFF2-40B4-BE49-F238E27FC236}">
                <a16:creationId xmlns:a16="http://schemas.microsoft.com/office/drawing/2014/main" id="{106C3076-CE9B-F061-6179-2B41027D7956}"/>
              </a:ext>
            </a:extLst>
          </p:cNvPr>
          <p:cNvSpPr txBox="1"/>
          <p:nvPr/>
        </p:nvSpPr>
        <p:spPr>
          <a:xfrm>
            <a:off x="1036320" y="3423920"/>
            <a:ext cx="679994" cy="261610"/>
          </a:xfrm>
          <a:prstGeom prst="rect">
            <a:avLst/>
          </a:prstGeom>
          <a:noFill/>
        </p:spPr>
        <p:txBody>
          <a:bodyPr wrap="none" rtlCol="0">
            <a:spAutoFit/>
          </a:bodyPr>
          <a:lstStyle/>
          <a:p>
            <a:r>
              <a:rPr lang="en-GB" sz="1100" dirty="0">
                <a:solidFill>
                  <a:srgbClr val="FF0000"/>
                </a:solidFill>
              </a:rPr>
              <a:t>PWM2H</a:t>
            </a:r>
            <a:endParaRPr lang="en-US" dirty="0">
              <a:solidFill>
                <a:srgbClr val="FF0000"/>
              </a:solidFill>
            </a:endParaRPr>
          </a:p>
        </p:txBody>
      </p:sp>
      <p:sp>
        <p:nvSpPr>
          <p:cNvPr id="16" name="TextBox 15">
            <a:extLst>
              <a:ext uri="{FF2B5EF4-FFF2-40B4-BE49-F238E27FC236}">
                <a16:creationId xmlns:a16="http://schemas.microsoft.com/office/drawing/2014/main" id="{30010EBA-606D-38E4-2224-EC17887BADF3}"/>
              </a:ext>
            </a:extLst>
          </p:cNvPr>
          <p:cNvSpPr txBox="1"/>
          <p:nvPr/>
        </p:nvSpPr>
        <p:spPr>
          <a:xfrm>
            <a:off x="1016000" y="3606800"/>
            <a:ext cx="679994" cy="261610"/>
          </a:xfrm>
          <a:prstGeom prst="rect">
            <a:avLst/>
          </a:prstGeom>
          <a:noFill/>
        </p:spPr>
        <p:txBody>
          <a:bodyPr wrap="none" rtlCol="0">
            <a:spAutoFit/>
          </a:bodyPr>
          <a:lstStyle/>
          <a:p>
            <a:r>
              <a:rPr lang="en-GB" sz="1100" dirty="0">
                <a:solidFill>
                  <a:srgbClr val="FF0000"/>
                </a:solidFill>
              </a:rPr>
              <a:t>PWM4H</a:t>
            </a:r>
            <a:endParaRPr lang="en-US" dirty="0">
              <a:solidFill>
                <a:srgbClr val="FF0000"/>
              </a:solidFill>
            </a:endParaRPr>
          </a:p>
        </p:txBody>
      </p:sp>
      <p:sp>
        <p:nvSpPr>
          <p:cNvPr id="17" name="TextBox 16">
            <a:extLst>
              <a:ext uri="{FF2B5EF4-FFF2-40B4-BE49-F238E27FC236}">
                <a16:creationId xmlns:a16="http://schemas.microsoft.com/office/drawing/2014/main" id="{B821DC32-2177-B44D-A89A-6DCC6EA8C503}"/>
              </a:ext>
            </a:extLst>
          </p:cNvPr>
          <p:cNvSpPr txBox="1"/>
          <p:nvPr/>
        </p:nvSpPr>
        <p:spPr>
          <a:xfrm>
            <a:off x="1026160" y="3759200"/>
            <a:ext cx="651140" cy="261610"/>
          </a:xfrm>
          <a:prstGeom prst="rect">
            <a:avLst/>
          </a:prstGeom>
          <a:noFill/>
        </p:spPr>
        <p:txBody>
          <a:bodyPr wrap="none" rtlCol="0">
            <a:spAutoFit/>
          </a:bodyPr>
          <a:lstStyle/>
          <a:p>
            <a:r>
              <a:rPr lang="en-GB" sz="1100" dirty="0">
                <a:solidFill>
                  <a:srgbClr val="FF0000"/>
                </a:solidFill>
              </a:rPr>
              <a:t>PWM4L</a:t>
            </a:r>
            <a:endParaRPr lang="en-US" dirty="0">
              <a:solidFill>
                <a:srgbClr val="FF0000"/>
              </a:solidFill>
            </a:endParaRPr>
          </a:p>
        </p:txBody>
      </p:sp>
      <p:sp>
        <p:nvSpPr>
          <p:cNvPr id="18" name="TextBox 17">
            <a:extLst>
              <a:ext uri="{FF2B5EF4-FFF2-40B4-BE49-F238E27FC236}">
                <a16:creationId xmlns:a16="http://schemas.microsoft.com/office/drawing/2014/main" id="{73F10897-E0B4-3D7F-7BEF-1A28C73A5711}"/>
              </a:ext>
            </a:extLst>
          </p:cNvPr>
          <p:cNvSpPr txBox="1"/>
          <p:nvPr/>
        </p:nvSpPr>
        <p:spPr>
          <a:xfrm>
            <a:off x="4572000" y="1666240"/>
            <a:ext cx="1287275" cy="646331"/>
          </a:xfrm>
          <a:prstGeom prst="rect">
            <a:avLst/>
          </a:prstGeom>
          <a:noFill/>
        </p:spPr>
        <p:txBody>
          <a:bodyPr wrap="none" rtlCol="0">
            <a:spAutoFit/>
          </a:bodyPr>
          <a:lstStyle/>
          <a:p>
            <a:r>
              <a:rPr lang="en-GB" dirty="0" err="1">
                <a:solidFill>
                  <a:schemeClr val="bg1"/>
                </a:solidFill>
              </a:rPr>
              <a:t>Pri</a:t>
            </a:r>
            <a:r>
              <a:rPr lang="en-GB" dirty="0">
                <a:solidFill>
                  <a:schemeClr val="bg1"/>
                </a:solidFill>
              </a:rPr>
              <a:t>-Sec</a:t>
            </a:r>
          </a:p>
          <a:p>
            <a:r>
              <a:rPr lang="en-GB" dirty="0">
                <a:solidFill>
                  <a:schemeClr val="bg1"/>
                </a:solidFill>
              </a:rPr>
              <a:t>Phase shift</a:t>
            </a:r>
            <a:endParaRPr lang="en-US" dirty="0">
              <a:solidFill>
                <a:schemeClr val="bg1"/>
              </a:solidFill>
            </a:endParaRPr>
          </a:p>
        </p:txBody>
      </p:sp>
    </p:spTree>
    <p:extLst>
      <p:ext uri="{BB962C8B-B14F-4D97-AF65-F5344CB8AC3E}">
        <p14:creationId xmlns:p14="http://schemas.microsoft.com/office/powerpoint/2010/main" val="2165380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D1CF4-E8B9-96E2-1CAB-63FEBBCD01D4}"/>
              </a:ext>
            </a:extLst>
          </p:cNvPr>
          <p:cNvPicPr>
            <a:picLocks noChangeAspect="1"/>
          </p:cNvPicPr>
          <p:nvPr/>
        </p:nvPicPr>
        <p:blipFill>
          <a:blip r:embed="rId2"/>
          <a:stretch>
            <a:fillRect/>
          </a:stretch>
        </p:blipFill>
        <p:spPr>
          <a:xfrm>
            <a:off x="144440" y="235885"/>
            <a:ext cx="11143319" cy="6386229"/>
          </a:xfrm>
          <a:prstGeom prst="rect">
            <a:avLst/>
          </a:prstGeom>
        </p:spPr>
      </p:pic>
    </p:spTree>
    <p:extLst>
      <p:ext uri="{BB962C8B-B14F-4D97-AF65-F5344CB8AC3E}">
        <p14:creationId xmlns:p14="http://schemas.microsoft.com/office/powerpoint/2010/main" val="143150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BD27B-AFC5-1636-8211-6474764A328E}"/>
              </a:ext>
            </a:extLst>
          </p:cNvPr>
          <p:cNvPicPr>
            <a:picLocks noChangeAspect="1"/>
          </p:cNvPicPr>
          <p:nvPr/>
        </p:nvPicPr>
        <p:blipFill>
          <a:blip r:embed="rId3"/>
          <a:stretch>
            <a:fillRect/>
          </a:stretch>
        </p:blipFill>
        <p:spPr>
          <a:xfrm>
            <a:off x="553719" y="3707434"/>
            <a:ext cx="4759196" cy="2769566"/>
          </a:xfrm>
          <a:prstGeom prst="rect">
            <a:avLst/>
          </a:prstGeom>
        </p:spPr>
      </p:pic>
      <p:pic>
        <p:nvPicPr>
          <p:cNvPr id="4" name="Content Placeholder 4">
            <a:extLst>
              <a:ext uri="{FF2B5EF4-FFF2-40B4-BE49-F238E27FC236}">
                <a16:creationId xmlns:a16="http://schemas.microsoft.com/office/drawing/2014/main" id="{36A3403C-BCBD-DC99-1923-A3D811E78C64}"/>
              </a:ext>
            </a:extLst>
          </p:cNvPr>
          <p:cNvPicPr>
            <a:picLocks noGrp="1" noChangeAspect="1"/>
          </p:cNvPicPr>
          <p:nvPr>
            <p:ph idx="1"/>
          </p:nvPr>
        </p:nvPicPr>
        <p:blipFill>
          <a:blip r:embed="rId4"/>
          <a:stretch>
            <a:fillRect/>
          </a:stretch>
        </p:blipFill>
        <p:spPr>
          <a:xfrm>
            <a:off x="553719" y="767080"/>
            <a:ext cx="4746723" cy="2767634"/>
          </a:xfrm>
        </p:spPr>
      </p:pic>
      <p:pic>
        <p:nvPicPr>
          <p:cNvPr id="7" name="Picture 6">
            <a:extLst>
              <a:ext uri="{FF2B5EF4-FFF2-40B4-BE49-F238E27FC236}">
                <a16:creationId xmlns:a16="http://schemas.microsoft.com/office/drawing/2014/main" id="{1FCF59DC-AC90-A36F-9C3E-EEB890BEE609}"/>
              </a:ext>
            </a:extLst>
          </p:cNvPr>
          <p:cNvPicPr>
            <a:picLocks noChangeAspect="1"/>
          </p:cNvPicPr>
          <p:nvPr/>
        </p:nvPicPr>
        <p:blipFill>
          <a:blip r:embed="rId5"/>
          <a:srcRect t="2670" b="1836"/>
          <a:stretch/>
        </p:blipFill>
        <p:spPr>
          <a:xfrm>
            <a:off x="5323596" y="555584"/>
            <a:ext cx="6314685" cy="3990437"/>
          </a:xfrm>
          <a:prstGeom prst="rect">
            <a:avLst/>
          </a:prstGeom>
        </p:spPr>
      </p:pic>
      <p:sp>
        <p:nvSpPr>
          <p:cNvPr id="8" name="TextBox 7">
            <a:extLst>
              <a:ext uri="{FF2B5EF4-FFF2-40B4-BE49-F238E27FC236}">
                <a16:creationId xmlns:a16="http://schemas.microsoft.com/office/drawing/2014/main" id="{550C9CA8-A595-CCA2-E341-5C37434EB65B}"/>
              </a:ext>
            </a:extLst>
          </p:cNvPr>
          <p:cNvSpPr txBox="1"/>
          <p:nvPr/>
        </p:nvSpPr>
        <p:spPr>
          <a:xfrm>
            <a:off x="6248400" y="5923280"/>
            <a:ext cx="5660299" cy="738664"/>
          </a:xfrm>
          <a:prstGeom prst="rect">
            <a:avLst/>
          </a:prstGeom>
          <a:noFill/>
        </p:spPr>
        <p:txBody>
          <a:bodyPr wrap="square" rtlCol="0">
            <a:spAutoFit/>
          </a:bodyPr>
          <a:lstStyle/>
          <a:p>
            <a:pPr algn="l"/>
            <a:r>
              <a:rPr lang="en-GB" sz="1400" dirty="0"/>
              <a:t>Reference: IEEE</a:t>
            </a:r>
            <a:br>
              <a:rPr lang="en-GB" sz="1400" dirty="0"/>
            </a:br>
            <a:r>
              <a:rPr lang="en-US" sz="1400" b="0" i="0" u="none" strike="noStrike" baseline="0" dirty="0">
                <a:latin typeface="TimesNewRoman"/>
              </a:rPr>
              <a:t>Closed-loop Control of Isolated Dual Active Bridge</a:t>
            </a:r>
          </a:p>
          <a:p>
            <a:pPr algn="l"/>
            <a:r>
              <a:rPr lang="en-US" sz="1400" b="0" i="0" u="none" strike="noStrike" baseline="0" dirty="0">
                <a:latin typeface="TimesNewRoman"/>
              </a:rPr>
              <a:t>Converter using Dual Phase Shift Modulation</a:t>
            </a:r>
            <a:endParaRPr lang="en-US" sz="1400" dirty="0"/>
          </a:p>
        </p:txBody>
      </p:sp>
      <p:pic>
        <p:nvPicPr>
          <p:cNvPr id="11" name="Picture 10">
            <a:extLst>
              <a:ext uri="{FF2B5EF4-FFF2-40B4-BE49-F238E27FC236}">
                <a16:creationId xmlns:a16="http://schemas.microsoft.com/office/drawing/2014/main" id="{8557F56D-6FD6-1571-8AC7-596858666DBB}"/>
              </a:ext>
            </a:extLst>
          </p:cNvPr>
          <p:cNvPicPr>
            <a:picLocks noChangeAspect="1"/>
          </p:cNvPicPr>
          <p:nvPr/>
        </p:nvPicPr>
        <p:blipFill>
          <a:blip r:embed="rId6"/>
          <a:stretch>
            <a:fillRect/>
          </a:stretch>
        </p:blipFill>
        <p:spPr>
          <a:xfrm>
            <a:off x="6575773" y="4546021"/>
            <a:ext cx="3810330" cy="1242168"/>
          </a:xfrm>
          <a:prstGeom prst="rect">
            <a:avLst/>
          </a:prstGeom>
        </p:spPr>
      </p:pic>
      <p:sp>
        <p:nvSpPr>
          <p:cNvPr id="12" name="TextBox 11">
            <a:extLst>
              <a:ext uri="{FF2B5EF4-FFF2-40B4-BE49-F238E27FC236}">
                <a16:creationId xmlns:a16="http://schemas.microsoft.com/office/drawing/2014/main" id="{9D6CA9B3-0949-081E-5333-74AB9EF5ACD5}"/>
              </a:ext>
            </a:extLst>
          </p:cNvPr>
          <p:cNvSpPr txBox="1"/>
          <p:nvPr/>
        </p:nvSpPr>
        <p:spPr>
          <a:xfrm>
            <a:off x="310896" y="1796954"/>
            <a:ext cx="296876" cy="707886"/>
          </a:xfrm>
          <a:prstGeom prst="rect">
            <a:avLst/>
          </a:prstGeom>
          <a:noFill/>
        </p:spPr>
        <p:txBody>
          <a:bodyPr wrap="none" rtlCol="0">
            <a:spAutoFit/>
          </a:bodyPr>
          <a:lstStyle/>
          <a:p>
            <a:r>
              <a:rPr lang="en-GB" sz="800" dirty="0">
                <a:solidFill>
                  <a:srgbClr val="FF0000"/>
                </a:solidFill>
              </a:rPr>
              <a:t>S2</a:t>
            </a:r>
          </a:p>
          <a:p>
            <a:r>
              <a:rPr lang="en-GB" sz="800" dirty="0">
                <a:solidFill>
                  <a:srgbClr val="FF0000"/>
                </a:solidFill>
              </a:rPr>
              <a:t>S1</a:t>
            </a:r>
          </a:p>
          <a:p>
            <a:r>
              <a:rPr lang="en-GB" sz="800" dirty="0">
                <a:solidFill>
                  <a:srgbClr val="FF0000"/>
                </a:solidFill>
              </a:rPr>
              <a:t>S3</a:t>
            </a:r>
          </a:p>
          <a:p>
            <a:r>
              <a:rPr lang="en-GB" sz="800" dirty="0">
                <a:solidFill>
                  <a:srgbClr val="FF0000"/>
                </a:solidFill>
              </a:rPr>
              <a:t>S4</a:t>
            </a:r>
          </a:p>
          <a:p>
            <a:endParaRPr lang="en-US" sz="800" dirty="0">
              <a:solidFill>
                <a:srgbClr val="FF0000"/>
              </a:solidFill>
            </a:endParaRPr>
          </a:p>
        </p:txBody>
      </p:sp>
    </p:spTree>
    <p:extLst>
      <p:ext uri="{BB962C8B-B14F-4D97-AF65-F5344CB8AC3E}">
        <p14:creationId xmlns:p14="http://schemas.microsoft.com/office/powerpoint/2010/main" val="46089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3"/>
          <a:stretch>
            <a:fillRect/>
          </a:stretch>
        </p:blipFill>
        <p:spPr>
          <a:xfrm>
            <a:off x="159114" y="471487"/>
            <a:ext cx="9005206" cy="5700635"/>
          </a:xfrm>
        </p:spPr>
      </p:pic>
      <p:sp>
        <p:nvSpPr>
          <p:cNvPr id="6" name="TextBox 5">
            <a:extLst>
              <a:ext uri="{FF2B5EF4-FFF2-40B4-BE49-F238E27FC236}">
                <a16:creationId xmlns:a16="http://schemas.microsoft.com/office/drawing/2014/main" id="{BDD6228C-BF10-AF33-08E3-72706F63BAEC}"/>
              </a:ext>
            </a:extLst>
          </p:cNvPr>
          <p:cNvSpPr txBox="1"/>
          <p:nvPr/>
        </p:nvSpPr>
        <p:spPr>
          <a:xfrm>
            <a:off x="9367520" y="1117600"/>
            <a:ext cx="2752357" cy="1200329"/>
          </a:xfrm>
          <a:prstGeom prst="rect">
            <a:avLst/>
          </a:prstGeom>
          <a:noFill/>
        </p:spPr>
        <p:txBody>
          <a:bodyPr wrap="none" rtlCol="0">
            <a:spAutoFit/>
          </a:bodyPr>
          <a:lstStyle/>
          <a:p>
            <a:r>
              <a:rPr lang="en-GB" dirty="0"/>
              <a:t>Yellow: Primary bridge</a:t>
            </a:r>
          </a:p>
          <a:p>
            <a:r>
              <a:rPr lang="en-GB" dirty="0"/>
              <a:t>Orange: Secondary bridge</a:t>
            </a:r>
          </a:p>
          <a:p>
            <a:r>
              <a:rPr lang="en-US" dirty="0"/>
              <a:t>Green: Primary current</a:t>
            </a:r>
          </a:p>
          <a:p>
            <a:r>
              <a:rPr lang="en-US" dirty="0"/>
              <a:t>Purple: Secondary current</a:t>
            </a:r>
          </a:p>
        </p:txBody>
      </p:sp>
      <p:sp>
        <p:nvSpPr>
          <p:cNvPr id="7" name="Rectangle 6">
            <a:extLst>
              <a:ext uri="{FF2B5EF4-FFF2-40B4-BE49-F238E27FC236}">
                <a16:creationId xmlns:a16="http://schemas.microsoft.com/office/drawing/2014/main" id="{5A054624-CAA9-762F-DC4B-6DC34DD72B1D}"/>
              </a:ext>
            </a:extLst>
          </p:cNvPr>
          <p:cNvSpPr/>
          <p:nvPr/>
        </p:nvSpPr>
        <p:spPr>
          <a:xfrm>
            <a:off x="4216400" y="1595120"/>
            <a:ext cx="589280" cy="1503680"/>
          </a:xfrm>
          <a:prstGeom prst="rect">
            <a:avLst/>
          </a:prstGeom>
          <a:solidFill>
            <a:srgbClr val="0AECA6">
              <a:alpha val="16863"/>
            </a:srgb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911474-544E-E3CA-0134-EFA0EB533480}"/>
              </a:ext>
            </a:extLst>
          </p:cNvPr>
          <p:cNvSpPr/>
          <p:nvPr/>
        </p:nvSpPr>
        <p:spPr>
          <a:xfrm>
            <a:off x="4815840" y="1595120"/>
            <a:ext cx="497840" cy="1503680"/>
          </a:xfrm>
          <a:prstGeom prst="rect">
            <a:avLst/>
          </a:prstGeom>
          <a:solidFill>
            <a:schemeClr val="accent2">
              <a:lumMod val="20000"/>
              <a:lumOff val="80000"/>
              <a:alpha val="16863"/>
            </a:scheme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E2C74F-F291-A60C-A18F-B3764E138D94}"/>
              </a:ext>
            </a:extLst>
          </p:cNvPr>
          <p:cNvSpPr txBox="1"/>
          <p:nvPr/>
        </p:nvSpPr>
        <p:spPr>
          <a:xfrm>
            <a:off x="2123058" y="1410454"/>
            <a:ext cx="2133982" cy="369332"/>
          </a:xfrm>
          <a:prstGeom prst="rect">
            <a:avLst/>
          </a:prstGeom>
          <a:noFill/>
        </p:spPr>
        <p:txBody>
          <a:bodyPr wrap="none" rtlCol="0">
            <a:spAutoFit/>
          </a:bodyPr>
          <a:lstStyle/>
          <a:p>
            <a:r>
              <a:rPr lang="en-GB" dirty="0">
                <a:solidFill>
                  <a:srgbClr val="FF0000"/>
                </a:solidFill>
              </a:rPr>
              <a:t>Inductive behaviour</a:t>
            </a:r>
            <a:endParaRPr lang="en-US" dirty="0">
              <a:solidFill>
                <a:srgbClr val="FF0000"/>
              </a:solidFill>
            </a:endParaRPr>
          </a:p>
        </p:txBody>
      </p:sp>
      <p:sp>
        <p:nvSpPr>
          <p:cNvPr id="10" name="TextBox 9">
            <a:extLst>
              <a:ext uri="{FF2B5EF4-FFF2-40B4-BE49-F238E27FC236}">
                <a16:creationId xmlns:a16="http://schemas.microsoft.com/office/drawing/2014/main" id="{94BCE8F2-7035-072F-DC6E-D4C518B2C594}"/>
              </a:ext>
            </a:extLst>
          </p:cNvPr>
          <p:cNvSpPr txBox="1"/>
          <p:nvPr/>
        </p:nvSpPr>
        <p:spPr>
          <a:xfrm>
            <a:off x="5153993" y="1358592"/>
            <a:ext cx="2290114" cy="369332"/>
          </a:xfrm>
          <a:prstGeom prst="rect">
            <a:avLst/>
          </a:prstGeom>
          <a:noFill/>
        </p:spPr>
        <p:txBody>
          <a:bodyPr wrap="none" rtlCol="0">
            <a:spAutoFit/>
          </a:bodyPr>
          <a:lstStyle/>
          <a:p>
            <a:r>
              <a:rPr lang="en-GB" dirty="0">
                <a:solidFill>
                  <a:srgbClr val="FF0000"/>
                </a:solidFill>
              </a:rPr>
              <a:t>Capacitive behaviour</a:t>
            </a:r>
            <a:endParaRPr lang="en-US" dirty="0">
              <a:solidFill>
                <a:srgbClr val="FF0000"/>
              </a:solidFill>
            </a:endParaRPr>
          </a:p>
        </p:txBody>
      </p:sp>
    </p:spTree>
    <p:extLst>
      <p:ext uri="{BB962C8B-B14F-4D97-AF65-F5344CB8AC3E}">
        <p14:creationId xmlns:p14="http://schemas.microsoft.com/office/powerpoint/2010/main" val="249208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43A5-A977-377B-1784-4B28B2029E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C52381-691B-FF6F-E91F-F370B455D09C}"/>
              </a:ext>
            </a:extLst>
          </p:cNvPr>
          <p:cNvPicPr>
            <a:picLocks noGrp="1" noChangeAspect="1"/>
          </p:cNvPicPr>
          <p:nvPr>
            <p:ph idx="1"/>
          </p:nvPr>
        </p:nvPicPr>
        <p:blipFill>
          <a:blip r:embed="rId3"/>
          <a:stretch>
            <a:fillRect/>
          </a:stretch>
        </p:blipFill>
        <p:spPr>
          <a:xfrm>
            <a:off x="1669854" y="1428158"/>
            <a:ext cx="6061905" cy="3589961"/>
          </a:xfrm>
        </p:spPr>
      </p:pic>
    </p:spTree>
    <p:extLst>
      <p:ext uri="{BB962C8B-B14F-4D97-AF65-F5344CB8AC3E}">
        <p14:creationId xmlns:p14="http://schemas.microsoft.com/office/powerpoint/2010/main" val="232202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84A90-61A3-F1F8-C988-4609D1DE09E5}"/>
              </a:ext>
            </a:extLst>
          </p:cNvPr>
          <p:cNvPicPr>
            <a:picLocks noChangeAspect="1"/>
          </p:cNvPicPr>
          <p:nvPr/>
        </p:nvPicPr>
        <p:blipFill>
          <a:blip r:embed="rId2"/>
          <a:srcRect r="22657" b="31612"/>
          <a:stretch/>
        </p:blipFill>
        <p:spPr>
          <a:xfrm>
            <a:off x="1069205" y="226719"/>
            <a:ext cx="9216436" cy="4765695"/>
          </a:xfrm>
          <a:prstGeom prst="rect">
            <a:avLst/>
          </a:prstGeom>
        </p:spPr>
      </p:pic>
      <p:sp>
        <p:nvSpPr>
          <p:cNvPr id="7" name="TextBox 6">
            <a:extLst>
              <a:ext uri="{FF2B5EF4-FFF2-40B4-BE49-F238E27FC236}">
                <a16:creationId xmlns:a16="http://schemas.microsoft.com/office/drawing/2014/main" id="{89A54506-822E-D29D-1527-6CB4E19D8DFF}"/>
              </a:ext>
            </a:extLst>
          </p:cNvPr>
          <p:cNvSpPr txBox="1"/>
          <p:nvPr/>
        </p:nvSpPr>
        <p:spPr>
          <a:xfrm>
            <a:off x="1069205" y="5100275"/>
            <a:ext cx="2792303" cy="369332"/>
          </a:xfrm>
          <a:prstGeom prst="rect">
            <a:avLst/>
          </a:prstGeom>
          <a:noFill/>
        </p:spPr>
        <p:txBody>
          <a:bodyPr wrap="none" rtlCol="0">
            <a:spAutoFit/>
          </a:bodyPr>
          <a:lstStyle/>
          <a:p>
            <a:r>
              <a:rPr lang="en-GB" dirty="0">
                <a:solidFill>
                  <a:schemeClr val="tx2">
                    <a:lumMod val="75000"/>
                    <a:lumOff val="25000"/>
                  </a:schemeClr>
                </a:solidFill>
              </a:rPr>
              <a:t>C1: Primary Voltage Bridge</a:t>
            </a:r>
            <a:endParaRPr lang="en-US" dirty="0">
              <a:solidFill>
                <a:schemeClr val="tx2">
                  <a:lumMod val="75000"/>
                  <a:lumOff val="25000"/>
                </a:schemeClr>
              </a:solidFill>
            </a:endParaRPr>
          </a:p>
        </p:txBody>
      </p:sp>
      <p:sp>
        <p:nvSpPr>
          <p:cNvPr id="8" name="TextBox 7">
            <a:extLst>
              <a:ext uri="{FF2B5EF4-FFF2-40B4-BE49-F238E27FC236}">
                <a16:creationId xmlns:a16="http://schemas.microsoft.com/office/drawing/2014/main" id="{B5B7C16F-D1B4-7F9D-8E54-615D10E0007C}"/>
              </a:ext>
            </a:extLst>
          </p:cNvPr>
          <p:cNvSpPr txBox="1"/>
          <p:nvPr/>
        </p:nvSpPr>
        <p:spPr>
          <a:xfrm>
            <a:off x="5943174" y="5069739"/>
            <a:ext cx="2157642" cy="369332"/>
          </a:xfrm>
          <a:prstGeom prst="rect">
            <a:avLst/>
          </a:prstGeom>
          <a:noFill/>
        </p:spPr>
        <p:txBody>
          <a:bodyPr wrap="none" rtlCol="0">
            <a:spAutoFit/>
          </a:bodyPr>
          <a:lstStyle/>
          <a:p>
            <a:r>
              <a:rPr lang="en-GB" dirty="0">
                <a:solidFill>
                  <a:schemeClr val="accent5">
                    <a:lumMod val="75000"/>
                  </a:schemeClr>
                </a:solidFill>
              </a:rPr>
              <a:t>C2: Primary Current</a:t>
            </a:r>
            <a:endParaRPr lang="en-US" dirty="0">
              <a:solidFill>
                <a:schemeClr val="accent5">
                  <a:lumMod val="75000"/>
                </a:schemeClr>
              </a:solidFill>
            </a:endParaRPr>
          </a:p>
        </p:txBody>
      </p:sp>
      <p:sp>
        <p:nvSpPr>
          <p:cNvPr id="9" name="TextBox 8">
            <a:extLst>
              <a:ext uri="{FF2B5EF4-FFF2-40B4-BE49-F238E27FC236}">
                <a16:creationId xmlns:a16="http://schemas.microsoft.com/office/drawing/2014/main" id="{E953997D-9030-1CE0-384F-4FC40C4B4F6D}"/>
              </a:ext>
            </a:extLst>
          </p:cNvPr>
          <p:cNvSpPr txBox="1"/>
          <p:nvPr/>
        </p:nvSpPr>
        <p:spPr>
          <a:xfrm>
            <a:off x="1069205" y="5392802"/>
            <a:ext cx="3112390" cy="369332"/>
          </a:xfrm>
          <a:prstGeom prst="rect">
            <a:avLst/>
          </a:prstGeom>
          <a:noFill/>
        </p:spPr>
        <p:txBody>
          <a:bodyPr wrap="none" rtlCol="0">
            <a:spAutoFit/>
          </a:bodyPr>
          <a:lstStyle/>
          <a:p>
            <a:r>
              <a:rPr lang="en-GB" dirty="0">
                <a:solidFill>
                  <a:schemeClr val="accent1">
                    <a:lumMod val="60000"/>
                    <a:lumOff val="40000"/>
                  </a:schemeClr>
                </a:solidFill>
              </a:rPr>
              <a:t>C3: Secondary Voltage Bridge</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7D099E5A-6BBE-B9F0-3C6F-9940EA943CE4}"/>
              </a:ext>
            </a:extLst>
          </p:cNvPr>
          <p:cNvSpPr txBox="1"/>
          <p:nvPr/>
        </p:nvSpPr>
        <p:spPr>
          <a:xfrm>
            <a:off x="5943174" y="5331730"/>
            <a:ext cx="2454839" cy="369332"/>
          </a:xfrm>
          <a:prstGeom prst="rect">
            <a:avLst/>
          </a:prstGeom>
          <a:noFill/>
        </p:spPr>
        <p:txBody>
          <a:bodyPr wrap="none" rtlCol="0">
            <a:spAutoFit/>
          </a:bodyPr>
          <a:lstStyle/>
          <a:p>
            <a:r>
              <a:rPr lang="en-GB" dirty="0">
                <a:solidFill>
                  <a:schemeClr val="accent6">
                    <a:lumMod val="50000"/>
                  </a:schemeClr>
                </a:solidFill>
              </a:rPr>
              <a:t>C4: Secondary Current</a:t>
            </a:r>
            <a:endParaRPr lang="en-US" dirty="0">
              <a:solidFill>
                <a:schemeClr val="accent6">
                  <a:lumMod val="50000"/>
                </a:schemeClr>
              </a:solidFill>
            </a:endParaRPr>
          </a:p>
        </p:txBody>
      </p:sp>
    </p:spTree>
    <p:extLst>
      <p:ext uri="{BB962C8B-B14F-4D97-AF65-F5344CB8AC3E}">
        <p14:creationId xmlns:p14="http://schemas.microsoft.com/office/powerpoint/2010/main" val="229734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029722-EBE8-B824-D7FB-A5DDE7B436B9}"/>
              </a:ext>
            </a:extLst>
          </p:cNvPr>
          <p:cNvPicPr>
            <a:picLocks noChangeAspect="1"/>
          </p:cNvPicPr>
          <p:nvPr/>
        </p:nvPicPr>
        <p:blipFill>
          <a:blip r:embed="rId2"/>
          <a:stretch>
            <a:fillRect/>
          </a:stretch>
        </p:blipFill>
        <p:spPr>
          <a:xfrm>
            <a:off x="1752377" y="1209561"/>
            <a:ext cx="8687246" cy="4438878"/>
          </a:xfrm>
          <a:prstGeom prst="rect">
            <a:avLst/>
          </a:prstGeom>
        </p:spPr>
      </p:pic>
      <p:sp>
        <p:nvSpPr>
          <p:cNvPr id="12" name="TextBox 11">
            <a:extLst>
              <a:ext uri="{FF2B5EF4-FFF2-40B4-BE49-F238E27FC236}">
                <a16:creationId xmlns:a16="http://schemas.microsoft.com/office/drawing/2014/main" id="{9097297C-17E9-A929-D665-C93E032B5EDD}"/>
              </a:ext>
            </a:extLst>
          </p:cNvPr>
          <p:cNvSpPr txBox="1"/>
          <p:nvPr/>
        </p:nvSpPr>
        <p:spPr>
          <a:xfrm>
            <a:off x="1940560" y="218440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13" name="TextBox 12">
            <a:extLst>
              <a:ext uri="{FF2B5EF4-FFF2-40B4-BE49-F238E27FC236}">
                <a16:creationId xmlns:a16="http://schemas.microsoft.com/office/drawing/2014/main" id="{1FC7CD77-8EFD-9080-A27A-87A271487915}"/>
              </a:ext>
            </a:extLst>
          </p:cNvPr>
          <p:cNvSpPr txBox="1"/>
          <p:nvPr/>
        </p:nvSpPr>
        <p:spPr>
          <a:xfrm>
            <a:off x="1940559" y="305966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14" name="TextBox 13">
            <a:extLst>
              <a:ext uri="{FF2B5EF4-FFF2-40B4-BE49-F238E27FC236}">
                <a16:creationId xmlns:a16="http://schemas.microsoft.com/office/drawing/2014/main" id="{059E8030-392A-FCB7-EC72-FD7568F9A1A4}"/>
              </a:ext>
            </a:extLst>
          </p:cNvPr>
          <p:cNvSpPr txBox="1"/>
          <p:nvPr/>
        </p:nvSpPr>
        <p:spPr>
          <a:xfrm>
            <a:off x="1940558" y="393697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033F40AD-AC72-68E7-6602-9E371CB2655E}"/>
              </a:ext>
            </a:extLst>
          </p:cNvPr>
          <p:cNvSpPr txBox="1"/>
          <p:nvPr/>
        </p:nvSpPr>
        <p:spPr>
          <a:xfrm>
            <a:off x="1930398" y="484321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7" name="Connector: Elbow 16">
            <a:extLst>
              <a:ext uri="{FF2B5EF4-FFF2-40B4-BE49-F238E27FC236}">
                <a16:creationId xmlns:a16="http://schemas.microsoft.com/office/drawing/2014/main" id="{D1CC9E84-9157-7EE2-98F7-4626E7A67F68}"/>
              </a:ext>
            </a:extLst>
          </p:cNvPr>
          <p:cNvCxnSpPr>
            <a:cxnSpLocks/>
          </p:cNvCxnSpPr>
          <p:nvPr/>
        </p:nvCxnSpPr>
        <p:spPr>
          <a:xfrm rot="16200000" flipH="1">
            <a:off x="2890520" y="3103880"/>
            <a:ext cx="1158240" cy="294640"/>
          </a:xfrm>
          <a:prstGeom prst="bentConnector3">
            <a:avLst>
              <a:gd name="adj1" fmla="val 100219"/>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A97BA3F-1DD7-77B5-F73C-EBA87124E9B9}"/>
              </a:ext>
            </a:extLst>
          </p:cNvPr>
          <p:cNvCxnSpPr>
            <a:cxnSpLocks/>
          </p:cNvCxnSpPr>
          <p:nvPr/>
        </p:nvCxnSpPr>
        <p:spPr>
          <a:xfrm rot="5400000" flipH="1" flipV="1">
            <a:off x="3533140" y="3060700"/>
            <a:ext cx="563880" cy="254000"/>
          </a:xfrm>
          <a:prstGeom prst="bentConnector3">
            <a:avLst>
              <a:gd name="adj1" fmla="val 100450"/>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5569683-B0C6-F5A8-14ED-C2BE6742C250}"/>
              </a:ext>
            </a:extLst>
          </p:cNvPr>
          <p:cNvCxnSpPr/>
          <p:nvPr/>
        </p:nvCxnSpPr>
        <p:spPr>
          <a:xfrm rot="16200000" flipH="1">
            <a:off x="3356000" y="3891374"/>
            <a:ext cx="1598880" cy="304799"/>
          </a:xfrm>
          <a:prstGeom prst="bentConnector3">
            <a:avLst>
              <a:gd name="adj1" fmla="val 99883"/>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B91B4D8-1618-EACD-A952-A810420A8756}"/>
              </a:ext>
            </a:extLst>
          </p:cNvPr>
          <p:cNvSpPr txBox="1"/>
          <p:nvPr/>
        </p:nvSpPr>
        <p:spPr>
          <a:xfrm>
            <a:off x="3196968" y="3752306"/>
            <a:ext cx="545342" cy="369332"/>
          </a:xfrm>
          <a:prstGeom prst="rect">
            <a:avLst/>
          </a:prstGeom>
          <a:noFill/>
        </p:spPr>
        <p:txBody>
          <a:bodyPr wrap="none" rtlCol="0">
            <a:spAutoFit/>
          </a:bodyPr>
          <a:lstStyle/>
          <a:p>
            <a:r>
              <a:rPr lang="en-GB" dirty="0"/>
              <a:t>soc</a:t>
            </a:r>
            <a:endParaRPr lang="en-US" dirty="0"/>
          </a:p>
        </p:txBody>
      </p:sp>
      <p:sp>
        <p:nvSpPr>
          <p:cNvPr id="33" name="TextBox 32">
            <a:extLst>
              <a:ext uri="{FF2B5EF4-FFF2-40B4-BE49-F238E27FC236}">
                <a16:creationId xmlns:a16="http://schemas.microsoft.com/office/drawing/2014/main" id="{35814155-5F8A-1A05-B462-D209B31F6F76}"/>
              </a:ext>
            </a:extLst>
          </p:cNvPr>
          <p:cNvSpPr txBox="1"/>
          <p:nvPr/>
        </p:nvSpPr>
        <p:spPr>
          <a:xfrm>
            <a:off x="3545838" y="2579761"/>
            <a:ext cx="545342" cy="369332"/>
          </a:xfrm>
          <a:prstGeom prst="rect">
            <a:avLst/>
          </a:prstGeom>
          <a:noFill/>
        </p:spPr>
        <p:txBody>
          <a:bodyPr wrap="none" rtlCol="0">
            <a:spAutoFit/>
          </a:bodyPr>
          <a:lstStyle/>
          <a:p>
            <a:r>
              <a:rPr lang="en-GB" dirty="0"/>
              <a:t>soc</a:t>
            </a:r>
            <a:endParaRPr lang="en-US" dirty="0"/>
          </a:p>
        </p:txBody>
      </p:sp>
      <p:sp>
        <p:nvSpPr>
          <p:cNvPr id="34" name="TextBox 33">
            <a:extLst>
              <a:ext uri="{FF2B5EF4-FFF2-40B4-BE49-F238E27FC236}">
                <a16:creationId xmlns:a16="http://schemas.microsoft.com/office/drawing/2014/main" id="{3B779776-2031-247B-DF51-CACC2791DC62}"/>
              </a:ext>
            </a:extLst>
          </p:cNvPr>
          <p:cNvSpPr txBox="1"/>
          <p:nvPr/>
        </p:nvSpPr>
        <p:spPr>
          <a:xfrm>
            <a:off x="3818509" y="4769122"/>
            <a:ext cx="545342" cy="369332"/>
          </a:xfrm>
          <a:prstGeom prst="rect">
            <a:avLst/>
          </a:prstGeom>
          <a:noFill/>
        </p:spPr>
        <p:txBody>
          <a:bodyPr wrap="none" rtlCol="0">
            <a:spAutoFit/>
          </a:bodyPr>
          <a:lstStyle/>
          <a:p>
            <a:r>
              <a:rPr lang="en-GB" dirty="0"/>
              <a:t>soc</a:t>
            </a:r>
            <a:endParaRPr lang="en-US" dirty="0"/>
          </a:p>
        </p:txBody>
      </p:sp>
    </p:spTree>
    <p:extLst>
      <p:ext uri="{BB962C8B-B14F-4D97-AF65-F5344CB8AC3E}">
        <p14:creationId xmlns:p14="http://schemas.microsoft.com/office/powerpoint/2010/main" val="585416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CD9E6-422B-FB4D-74EF-8F5575D55D19}"/>
              </a:ext>
            </a:extLst>
          </p:cNvPr>
          <p:cNvPicPr>
            <a:picLocks noChangeAspect="1"/>
          </p:cNvPicPr>
          <p:nvPr/>
        </p:nvPicPr>
        <p:blipFill>
          <a:blip r:embed="rId2"/>
          <a:srcRect t="8985" r="9107" b="9502"/>
          <a:stretch/>
        </p:blipFill>
        <p:spPr>
          <a:xfrm>
            <a:off x="1752377" y="1345324"/>
            <a:ext cx="7896120" cy="4141076"/>
          </a:xfrm>
          <a:prstGeom prst="rect">
            <a:avLst/>
          </a:prstGeom>
        </p:spPr>
      </p:pic>
      <p:sp>
        <p:nvSpPr>
          <p:cNvPr id="6" name="TextBox 5">
            <a:extLst>
              <a:ext uri="{FF2B5EF4-FFF2-40B4-BE49-F238E27FC236}">
                <a16:creationId xmlns:a16="http://schemas.microsoft.com/office/drawing/2014/main" id="{061DE18C-64F2-0D13-3F38-6D9921959C33}"/>
              </a:ext>
            </a:extLst>
          </p:cNvPr>
          <p:cNvSpPr txBox="1"/>
          <p:nvPr/>
        </p:nvSpPr>
        <p:spPr>
          <a:xfrm>
            <a:off x="1940560" y="225797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7" name="TextBox 6">
            <a:extLst>
              <a:ext uri="{FF2B5EF4-FFF2-40B4-BE49-F238E27FC236}">
                <a16:creationId xmlns:a16="http://schemas.microsoft.com/office/drawing/2014/main" id="{CA38E0CE-E135-951F-A52B-1ABE2E1BE66C}"/>
              </a:ext>
            </a:extLst>
          </p:cNvPr>
          <p:cNvSpPr txBox="1"/>
          <p:nvPr/>
        </p:nvSpPr>
        <p:spPr>
          <a:xfrm>
            <a:off x="1940559" y="308068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9AFE70B5-7F88-C938-61B1-7758C0710606}"/>
              </a:ext>
            </a:extLst>
          </p:cNvPr>
          <p:cNvSpPr txBox="1"/>
          <p:nvPr/>
        </p:nvSpPr>
        <p:spPr>
          <a:xfrm>
            <a:off x="1940558" y="388442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id="{F988AB24-6338-AC13-23ED-6BE95E90B798}"/>
              </a:ext>
            </a:extLst>
          </p:cNvPr>
          <p:cNvSpPr txBox="1"/>
          <p:nvPr/>
        </p:nvSpPr>
        <p:spPr>
          <a:xfrm>
            <a:off x="1930398" y="474862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0" name="Connector: Elbow 9">
            <a:extLst>
              <a:ext uri="{FF2B5EF4-FFF2-40B4-BE49-F238E27FC236}">
                <a16:creationId xmlns:a16="http://schemas.microsoft.com/office/drawing/2014/main" id="{82E1CB8C-1CF8-F147-CA56-21D8A3B986E7}"/>
              </a:ext>
            </a:extLst>
          </p:cNvPr>
          <p:cNvCxnSpPr>
            <a:cxnSpLocks/>
          </p:cNvCxnSpPr>
          <p:nvPr/>
        </p:nvCxnSpPr>
        <p:spPr>
          <a:xfrm rot="16200000" flipH="1">
            <a:off x="2652880" y="3068256"/>
            <a:ext cx="1212342" cy="419990"/>
          </a:xfrm>
          <a:prstGeom prst="bentConnector3">
            <a:avLst>
              <a:gd name="adj1" fmla="val 99416"/>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F4FCD865-E8BE-A904-8F91-90DC6CACE423}"/>
              </a:ext>
            </a:extLst>
          </p:cNvPr>
          <p:cNvCxnSpPr>
            <a:cxnSpLocks/>
          </p:cNvCxnSpPr>
          <p:nvPr/>
        </p:nvCxnSpPr>
        <p:spPr>
          <a:xfrm rot="5400000" flipH="1" flipV="1">
            <a:off x="3519076" y="2976912"/>
            <a:ext cx="500927" cy="445291"/>
          </a:xfrm>
          <a:prstGeom prst="bentConnector3">
            <a:avLst>
              <a:gd name="adj1" fmla="val 100706"/>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ECAC7D10-995E-CC63-0927-D5E1A5A9899A}"/>
              </a:ext>
            </a:extLst>
          </p:cNvPr>
          <p:cNvCxnSpPr>
            <a:cxnSpLocks/>
          </p:cNvCxnSpPr>
          <p:nvPr/>
        </p:nvCxnSpPr>
        <p:spPr>
          <a:xfrm rot="16200000" flipH="1">
            <a:off x="3558652" y="3929400"/>
            <a:ext cx="1431934" cy="431135"/>
          </a:xfrm>
          <a:prstGeom prst="bentConnector3">
            <a:avLst>
              <a:gd name="adj1" fmla="val 100377"/>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C5F2C23-3C66-0403-665B-B97E063FF388}"/>
              </a:ext>
            </a:extLst>
          </p:cNvPr>
          <p:cNvSpPr txBox="1"/>
          <p:nvPr/>
        </p:nvSpPr>
        <p:spPr>
          <a:xfrm>
            <a:off x="3049055" y="3565416"/>
            <a:ext cx="545342" cy="369332"/>
          </a:xfrm>
          <a:prstGeom prst="rect">
            <a:avLst/>
          </a:prstGeom>
          <a:noFill/>
        </p:spPr>
        <p:txBody>
          <a:bodyPr wrap="none" rtlCol="0">
            <a:spAutoFit/>
          </a:bodyPr>
          <a:lstStyle/>
          <a:p>
            <a:r>
              <a:rPr lang="en-GB" dirty="0"/>
              <a:t>soc</a:t>
            </a:r>
            <a:endParaRPr lang="en-US" dirty="0"/>
          </a:p>
        </p:txBody>
      </p:sp>
      <p:sp>
        <p:nvSpPr>
          <p:cNvPr id="14" name="TextBox 13">
            <a:extLst>
              <a:ext uri="{FF2B5EF4-FFF2-40B4-BE49-F238E27FC236}">
                <a16:creationId xmlns:a16="http://schemas.microsoft.com/office/drawing/2014/main" id="{8EF3CEAB-004B-6B35-8434-8D2018976E18}"/>
              </a:ext>
            </a:extLst>
          </p:cNvPr>
          <p:cNvSpPr txBox="1"/>
          <p:nvPr/>
        </p:nvSpPr>
        <p:spPr>
          <a:xfrm>
            <a:off x="3446844" y="2642730"/>
            <a:ext cx="545342" cy="369332"/>
          </a:xfrm>
          <a:prstGeom prst="rect">
            <a:avLst/>
          </a:prstGeom>
          <a:noFill/>
        </p:spPr>
        <p:txBody>
          <a:bodyPr wrap="none" rtlCol="0">
            <a:spAutoFit/>
          </a:bodyPr>
          <a:lstStyle/>
          <a:p>
            <a:r>
              <a:rPr lang="en-GB" dirty="0"/>
              <a:t>soc</a:t>
            </a:r>
            <a:endParaRPr lang="en-US" dirty="0"/>
          </a:p>
        </p:txBody>
      </p:sp>
      <p:sp>
        <p:nvSpPr>
          <p:cNvPr id="15" name="TextBox 14">
            <a:extLst>
              <a:ext uri="{FF2B5EF4-FFF2-40B4-BE49-F238E27FC236}">
                <a16:creationId xmlns:a16="http://schemas.microsoft.com/office/drawing/2014/main" id="{D31EABCB-267A-4829-C397-AB4893D2AC9D}"/>
              </a:ext>
            </a:extLst>
          </p:cNvPr>
          <p:cNvSpPr txBox="1"/>
          <p:nvPr/>
        </p:nvSpPr>
        <p:spPr>
          <a:xfrm>
            <a:off x="4018411" y="4537382"/>
            <a:ext cx="545342" cy="369332"/>
          </a:xfrm>
          <a:prstGeom prst="rect">
            <a:avLst/>
          </a:prstGeom>
          <a:noFill/>
        </p:spPr>
        <p:txBody>
          <a:bodyPr wrap="none" rtlCol="0">
            <a:spAutoFit/>
          </a:bodyPr>
          <a:lstStyle/>
          <a:p>
            <a:r>
              <a:rPr lang="en-GB" dirty="0"/>
              <a:t>soc</a:t>
            </a:r>
            <a:endParaRPr lang="en-US" dirty="0"/>
          </a:p>
        </p:txBody>
      </p:sp>
      <p:cxnSp>
        <p:nvCxnSpPr>
          <p:cNvPr id="23" name="Straight Connector 22">
            <a:extLst>
              <a:ext uri="{FF2B5EF4-FFF2-40B4-BE49-F238E27FC236}">
                <a16:creationId xmlns:a16="http://schemas.microsoft.com/office/drawing/2014/main" id="{3A5B8C59-BB67-BB2C-2890-550007D531BE}"/>
              </a:ext>
            </a:extLst>
          </p:cNvPr>
          <p:cNvCxnSpPr>
            <a:cxnSpLocks/>
          </p:cNvCxnSpPr>
          <p:nvPr/>
        </p:nvCxnSpPr>
        <p:spPr>
          <a:xfrm>
            <a:off x="7056120" y="2385060"/>
            <a:ext cx="0" cy="181356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A5FF50-CC8D-A9CB-1C65-DFC58D842DAD}"/>
              </a:ext>
            </a:extLst>
          </p:cNvPr>
          <p:cNvCxnSpPr>
            <a:cxnSpLocks/>
          </p:cNvCxnSpPr>
          <p:nvPr/>
        </p:nvCxnSpPr>
        <p:spPr>
          <a:xfrm>
            <a:off x="7566660" y="2949094"/>
            <a:ext cx="0" cy="1249526"/>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AE92CFD-FDA3-B84A-61FB-83F20411554D}"/>
              </a:ext>
            </a:extLst>
          </p:cNvPr>
          <p:cNvCxnSpPr>
            <a:cxnSpLocks/>
          </p:cNvCxnSpPr>
          <p:nvPr/>
        </p:nvCxnSpPr>
        <p:spPr>
          <a:xfrm>
            <a:off x="8069580" y="2633979"/>
            <a:ext cx="0" cy="2445877"/>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519DB34-B0F9-AB5F-2587-ABE541238300}"/>
              </a:ext>
            </a:extLst>
          </p:cNvPr>
          <p:cNvCxnSpPr>
            <a:cxnSpLocks/>
          </p:cNvCxnSpPr>
          <p:nvPr/>
        </p:nvCxnSpPr>
        <p:spPr>
          <a:xfrm>
            <a:off x="8580120" y="4152900"/>
            <a:ext cx="0" cy="90678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3B3A9F5-D184-1EEF-9B85-9CEC6C0DE8FF}"/>
              </a:ext>
            </a:extLst>
          </p:cNvPr>
          <p:cNvSpPr txBox="1"/>
          <p:nvPr/>
        </p:nvSpPr>
        <p:spPr>
          <a:xfrm>
            <a:off x="6807662" y="4398882"/>
            <a:ext cx="885179" cy="276999"/>
          </a:xfrm>
          <a:prstGeom prst="rect">
            <a:avLst/>
          </a:prstGeom>
          <a:noFill/>
        </p:spPr>
        <p:txBody>
          <a:bodyPr wrap="none" rtlCol="0">
            <a:spAutoFit/>
          </a:bodyPr>
          <a:lstStyle/>
          <a:p>
            <a:r>
              <a:rPr lang="en-GB" sz="1200" dirty="0"/>
              <a:t>PG1TRIGC</a:t>
            </a:r>
            <a:endParaRPr lang="en-US" sz="1200" dirty="0"/>
          </a:p>
        </p:txBody>
      </p:sp>
      <p:sp>
        <p:nvSpPr>
          <p:cNvPr id="34" name="Left Brace 33">
            <a:extLst>
              <a:ext uri="{FF2B5EF4-FFF2-40B4-BE49-F238E27FC236}">
                <a16:creationId xmlns:a16="http://schemas.microsoft.com/office/drawing/2014/main" id="{BE151B38-CC66-DA27-6B6B-CFDA88F4762D}"/>
              </a:ext>
            </a:extLst>
          </p:cNvPr>
          <p:cNvSpPr/>
          <p:nvPr/>
        </p:nvSpPr>
        <p:spPr>
          <a:xfrm rot="16200000">
            <a:off x="7229640" y="4065671"/>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737ECC-0387-026B-F516-225F6026C8BF}"/>
              </a:ext>
            </a:extLst>
          </p:cNvPr>
          <p:cNvSpPr txBox="1"/>
          <p:nvPr/>
        </p:nvSpPr>
        <p:spPr>
          <a:xfrm>
            <a:off x="7828742" y="5189729"/>
            <a:ext cx="885179" cy="276999"/>
          </a:xfrm>
          <a:prstGeom prst="rect">
            <a:avLst/>
          </a:prstGeom>
          <a:noFill/>
        </p:spPr>
        <p:txBody>
          <a:bodyPr wrap="none" rtlCol="0">
            <a:spAutoFit/>
          </a:bodyPr>
          <a:lstStyle/>
          <a:p>
            <a:r>
              <a:rPr lang="en-GB" sz="1200" dirty="0"/>
              <a:t>PG3TRIGC</a:t>
            </a:r>
            <a:endParaRPr lang="en-US" sz="1200" dirty="0"/>
          </a:p>
        </p:txBody>
      </p:sp>
      <p:sp>
        <p:nvSpPr>
          <p:cNvPr id="36" name="Left Brace 35">
            <a:extLst>
              <a:ext uri="{FF2B5EF4-FFF2-40B4-BE49-F238E27FC236}">
                <a16:creationId xmlns:a16="http://schemas.microsoft.com/office/drawing/2014/main" id="{1F8343F4-B790-C94E-F370-20742FD78EA3}"/>
              </a:ext>
            </a:extLst>
          </p:cNvPr>
          <p:cNvSpPr/>
          <p:nvPr/>
        </p:nvSpPr>
        <p:spPr>
          <a:xfrm rot="16200000">
            <a:off x="8235480" y="4864138"/>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A423CF8-3532-5563-1D76-7156AB4DA4C9}"/>
              </a:ext>
            </a:extLst>
          </p:cNvPr>
          <p:cNvSpPr/>
          <p:nvPr/>
        </p:nvSpPr>
        <p:spPr>
          <a:xfrm rot="5400000">
            <a:off x="7732231" y="2626522"/>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E3EFAD3-0EE5-B18D-9EA6-A557FC04AD75}"/>
              </a:ext>
            </a:extLst>
          </p:cNvPr>
          <p:cNvSpPr txBox="1"/>
          <p:nvPr/>
        </p:nvSpPr>
        <p:spPr>
          <a:xfrm>
            <a:off x="7222624" y="2564059"/>
            <a:ext cx="885179" cy="276999"/>
          </a:xfrm>
          <a:prstGeom prst="rect">
            <a:avLst/>
          </a:prstGeom>
          <a:noFill/>
        </p:spPr>
        <p:txBody>
          <a:bodyPr wrap="none" rtlCol="0">
            <a:spAutoFit/>
          </a:bodyPr>
          <a:lstStyle/>
          <a:p>
            <a:r>
              <a:rPr lang="en-GB" sz="1200" dirty="0"/>
              <a:t>PG2TRIGC</a:t>
            </a:r>
            <a:endParaRPr lang="en-US" sz="1200" dirty="0"/>
          </a:p>
        </p:txBody>
      </p:sp>
    </p:spTree>
    <p:extLst>
      <p:ext uri="{BB962C8B-B14F-4D97-AF65-F5344CB8AC3E}">
        <p14:creationId xmlns:p14="http://schemas.microsoft.com/office/powerpoint/2010/main" val="371899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A79C-4B77-7522-35C4-FB53D5746E61}"/>
              </a:ext>
            </a:extLst>
          </p:cNvPr>
          <p:cNvSpPr>
            <a:spLocks noGrp="1"/>
          </p:cNvSpPr>
          <p:nvPr>
            <p:ph type="title"/>
          </p:nvPr>
        </p:nvSpPr>
        <p:spPr/>
        <p:txBody>
          <a:bodyPr/>
          <a:lstStyle/>
          <a:p>
            <a:r>
              <a:rPr lang="en-GB" dirty="0"/>
              <a:t>Remaining tasks for DAB</a:t>
            </a:r>
            <a:endParaRPr lang="en-US" dirty="0"/>
          </a:p>
        </p:txBody>
      </p:sp>
      <p:sp>
        <p:nvSpPr>
          <p:cNvPr id="3" name="Content Placeholder 2">
            <a:extLst>
              <a:ext uri="{FF2B5EF4-FFF2-40B4-BE49-F238E27FC236}">
                <a16:creationId xmlns:a16="http://schemas.microsoft.com/office/drawing/2014/main" id="{812C3B44-AD34-3D88-0D60-0141E1036FD3}"/>
              </a:ext>
            </a:extLst>
          </p:cNvPr>
          <p:cNvSpPr>
            <a:spLocks noGrp="1"/>
          </p:cNvSpPr>
          <p:nvPr>
            <p:ph idx="1"/>
          </p:nvPr>
        </p:nvSpPr>
        <p:spPr/>
        <p:txBody>
          <a:bodyPr>
            <a:normAutofit fontScale="85000" lnSpcReduction="20000"/>
          </a:bodyPr>
          <a:lstStyle/>
          <a:p>
            <a:r>
              <a:rPr lang="en-GB" dirty="0">
                <a:solidFill>
                  <a:schemeClr val="accent6">
                    <a:lumMod val="75000"/>
                  </a:schemeClr>
                </a:solidFill>
              </a:rPr>
              <a:t>Cleanup XML – will be done before September 30</a:t>
            </a:r>
          </a:p>
          <a:p>
            <a:r>
              <a:rPr lang="en-GB" dirty="0">
                <a:solidFill>
                  <a:schemeClr val="accent6">
                    <a:lumMod val="75000"/>
                  </a:schemeClr>
                </a:solidFill>
              </a:rPr>
              <a:t>Cleanup Debug codes – will be done before September 30</a:t>
            </a:r>
          </a:p>
          <a:p>
            <a:r>
              <a:rPr lang="en-US" dirty="0">
                <a:solidFill>
                  <a:schemeClr val="accent6">
                    <a:lumMod val="75000"/>
                  </a:schemeClr>
                </a:solidFill>
              </a:rPr>
              <a:t>Final reorganization of FW directory structure – will be done before September 30</a:t>
            </a:r>
          </a:p>
          <a:p>
            <a:r>
              <a:rPr lang="en-US" dirty="0">
                <a:solidFill>
                  <a:schemeClr val="accent6">
                    <a:lumMod val="75000"/>
                  </a:schemeClr>
                </a:solidFill>
              </a:rPr>
              <a:t>Final readme – will be done before September 30</a:t>
            </a:r>
          </a:p>
          <a:p>
            <a:r>
              <a:rPr lang="en-US" dirty="0">
                <a:solidFill>
                  <a:schemeClr val="tx2">
                    <a:lumMod val="50000"/>
                    <a:lumOff val="50000"/>
                  </a:schemeClr>
                </a:solidFill>
              </a:rPr>
              <a:t>Validation at full power (11KW) –TBD</a:t>
            </a:r>
          </a:p>
          <a:p>
            <a:r>
              <a:rPr lang="en-US" dirty="0">
                <a:solidFill>
                  <a:schemeClr val="tx2">
                    <a:lumMod val="50000"/>
                    <a:lumOff val="50000"/>
                  </a:schemeClr>
                </a:solidFill>
              </a:rPr>
              <a:t>Testing the power loop robustly (do not know yet how to measure the bode in this mode)</a:t>
            </a:r>
          </a:p>
          <a:p>
            <a:r>
              <a:rPr lang="en-US" dirty="0">
                <a:solidFill>
                  <a:schemeClr val="tx2">
                    <a:lumMod val="50000"/>
                    <a:lumOff val="50000"/>
                  </a:schemeClr>
                </a:solidFill>
              </a:rPr>
              <a:t>Fault protection </a:t>
            </a:r>
            <a:r>
              <a:rPr lang="en-US" dirty="0" err="1">
                <a:solidFill>
                  <a:schemeClr val="tx2">
                    <a:lumMod val="50000"/>
                    <a:lumOff val="50000"/>
                  </a:schemeClr>
                </a:solidFill>
              </a:rPr>
              <a:t>enchancement</a:t>
            </a:r>
            <a:endParaRPr lang="en-US" dirty="0">
              <a:solidFill>
                <a:schemeClr val="tx2">
                  <a:lumMod val="50000"/>
                  <a:lumOff val="50000"/>
                </a:schemeClr>
              </a:solidFill>
            </a:endParaRPr>
          </a:p>
          <a:p>
            <a:r>
              <a:rPr lang="en-US" dirty="0">
                <a:solidFill>
                  <a:schemeClr val="tx2">
                    <a:lumMod val="50000"/>
                    <a:lumOff val="50000"/>
                  </a:schemeClr>
                </a:solidFill>
              </a:rPr>
              <a:t>Discharging mode -TBD</a:t>
            </a:r>
          </a:p>
          <a:p>
            <a:r>
              <a:rPr lang="en-US" dirty="0">
                <a:solidFill>
                  <a:schemeClr val="tx2">
                    <a:lumMod val="50000"/>
                    <a:lumOff val="50000"/>
                  </a:schemeClr>
                </a:solidFill>
              </a:rPr>
              <a:t>OBC mode-TBD</a:t>
            </a:r>
          </a:p>
          <a:p>
            <a:r>
              <a:rPr lang="en-US" dirty="0">
                <a:solidFill>
                  <a:schemeClr val="tx2">
                    <a:lumMod val="50000"/>
                    <a:lumOff val="50000"/>
                  </a:schemeClr>
                </a:solidFill>
              </a:rPr>
              <a:t>Frequency Modulated (not fully implemented) -TBD</a:t>
            </a:r>
          </a:p>
          <a:p>
            <a:endParaRPr lang="en-US" dirty="0"/>
          </a:p>
        </p:txBody>
      </p:sp>
    </p:spTree>
    <p:extLst>
      <p:ext uri="{BB962C8B-B14F-4D97-AF65-F5344CB8AC3E}">
        <p14:creationId xmlns:p14="http://schemas.microsoft.com/office/powerpoint/2010/main" val="94376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7F05-033B-B906-5621-EA673C925AEB}"/>
              </a:ext>
            </a:extLst>
          </p:cNvPr>
          <p:cNvSpPr>
            <a:spLocks noGrp="1"/>
          </p:cNvSpPr>
          <p:nvPr>
            <p:ph type="title"/>
          </p:nvPr>
        </p:nvSpPr>
        <p:spPr/>
        <p:txBody>
          <a:bodyPr/>
          <a:lstStyle/>
          <a:p>
            <a:r>
              <a:rPr lang="en-GB" dirty="0"/>
              <a:t>MCC PWM2</a:t>
            </a:r>
            <a:endParaRPr lang="en-US" dirty="0"/>
          </a:p>
        </p:txBody>
      </p:sp>
      <p:sp>
        <p:nvSpPr>
          <p:cNvPr id="3" name="Content Placeholder 2">
            <a:extLst>
              <a:ext uri="{FF2B5EF4-FFF2-40B4-BE49-F238E27FC236}">
                <a16:creationId xmlns:a16="http://schemas.microsoft.com/office/drawing/2014/main" id="{5E534D3A-1EEB-3048-0F83-EDB261A682B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3B1E-FE84-E0D9-05D8-EB02A7FCD626}"/>
              </a:ext>
            </a:extLst>
          </p:cNvPr>
          <p:cNvPicPr>
            <a:picLocks noChangeAspect="1"/>
          </p:cNvPicPr>
          <p:nvPr/>
        </p:nvPicPr>
        <p:blipFill>
          <a:blip r:embed="rId2"/>
          <a:stretch>
            <a:fillRect/>
          </a:stretch>
        </p:blipFill>
        <p:spPr>
          <a:xfrm>
            <a:off x="838200" y="1586307"/>
            <a:ext cx="5075187" cy="3841099"/>
          </a:xfrm>
          <a:prstGeom prst="rect">
            <a:avLst/>
          </a:prstGeom>
        </p:spPr>
      </p:pic>
      <p:pic>
        <p:nvPicPr>
          <p:cNvPr id="7" name="Picture 6">
            <a:extLst>
              <a:ext uri="{FF2B5EF4-FFF2-40B4-BE49-F238E27FC236}">
                <a16:creationId xmlns:a16="http://schemas.microsoft.com/office/drawing/2014/main" id="{D2153B4D-7038-B21D-5A5C-926B0B3AC7AE}"/>
              </a:ext>
            </a:extLst>
          </p:cNvPr>
          <p:cNvPicPr>
            <a:picLocks noChangeAspect="1"/>
          </p:cNvPicPr>
          <p:nvPr/>
        </p:nvPicPr>
        <p:blipFill>
          <a:blip r:embed="rId3"/>
          <a:stretch>
            <a:fillRect/>
          </a:stretch>
        </p:blipFill>
        <p:spPr>
          <a:xfrm>
            <a:off x="6037440" y="2063598"/>
            <a:ext cx="5181166" cy="3207892"/>
          </a:xfrm>
          <a:prstGeom prst="rect">
            <a:avLst/>
          </a:prstGeom>
        </p:spPr>
      </p:pic>
    </p:spTree>
    <p:extLst>
      <p:ext uri="{BB962C8B-B14F-4D97-AF65-F5344CB8AC3E}">
        <p14:creationId xmlns:p14="http://schemas.microsoft.com/office/powerpoint/2010/main" val="2085554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73D9-BADA-8122-2B6B-CCD466EFDDE9}"/>
              </a:ext>
            </a:extLst>
          </p:cNvPr>
          <p:cNvSpPr>
            <a:spLocks noGrp="1"/>
          </p:cNvSpPr>
          <p:nvPr>
            <p:ph type="title"/>
          </p:nvPr>
        </p:nvSpPr>
        <p:spPr/>
        <p:txBody>
          <a:bodyPr/>
          <a:lstStyle/>
          <a:p>
            <a:r>
              <a:rPr lang="en-GB" dirty="0"/>
              <a:t>Next Quarter Tasks</a:t>
            </a:r>
            <a:endParaRPr lang="en-US" dirty="0"/>
          </a:p>
        </p:txBody>
      </p:sp>
      <p:sp>
        <p:nvSpPr>
          <p:cNvPr id="3" name="Content Placeholder 2">
            <a:extLst>
              <a:ext uri="{FF2B5EF4-FFF2-40B4-BE49-F238E27FC236}">
                <a16:creationId xmlns:a16="http://schemas.microsoft.com/office/drawing/2014/main" id="{C17195E6-0137-F47C-EA3C-9E78C9942EA0}"/>
              </a:ext>
            </a:extLst>
          </p:cNvPr>
          <p:cNvSpPr>
            <a:spLocks noGrp="1"/>
          </p:cNvSpPr>
          <p:nvPr>
            <p:ph idx="1"/>
          </p:nvPr>
        </p:nvSpPr>
        <p:spPr>
          <a:xfrm>
            <a:off x="838200" y="1825625"/>
            <a:ext cx="10515600" cy="2014855"/>
          </a:xfrm>
        </p:spPr>
        <p:txBody>
          <a:bodyPr>
            <a:normAutofit fontScale="92500" lnSpcReduction="20000"/>
          </a:bodyPr>
          <a:lstStyle/>
          <a:p>
            <a:r>
              <a:rPr lang="en-GB" dirty="0"/>
              <a:t>MINDI simulation for LLC and PFC midpoint compensation</a:t>
            </a:r>
          </a:p>
          <a:p>
            <a:r>
              <a:rPr lang="en-GB" dirty="0"/>
              <a:t>Plant measurement for CLLC</a:t>
            </a:r>
          </a:p>
          <a:p>
            <a:endParaRPr lang="en-GB" dirty="0"/>
          </a:p>
          <a:p>
            <a:r>
              <a:rPr lang="en-US" dirty="0"/>
              <a:t>Code migration for single phase PFC A core part</a:t>
            </a:r>
          </a:p>
          <a:p>
            <a:r>
              <a:rPr lang="en-US" dirty="0"/>
              <a:t>Other DAB tasks</a:t>
            </a:r>
          </a:p>
        </p:txBody>
      </p:sp>
    </p:spTree>
    <p:extLst>
      <p:ext uri="{BB962C8B-B14F-4D97-AF65-F5344CB8AC3E}">
        <p14:creationId xmlns:p14="http://schemas.microsoft.com/office/powerpoint/2010/main" val="194154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Description automatically generated">
            <a:extLst>
              <a:ext uri="{FF2B5EF4-FFF2-40B4-BE49-F238E27FC236}">
                <a16:creationId xmlns:a16="http://schemas.microsoft.com/office/drawing/2014/main" id="{300162B0-50E5-12B8-D6BB-534ABB1D2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15" y="-1275498"/>
            <a:ext cx="13971012" cy="8500880"/>
          </a:xfrm>
          <a:prstGeom prst="rect">
            <a:avLst/>
          </a:prstGeom>
        </p:spPr>
      </p:pic>
    </p:spTree>
    <p:extLst>
      <p:ext uri="{BB962C8B-B14F-4D97-AF65-F5344CB8AC3E}">
        <p14:creationId xmlns:p14="http://schemas.microsoft.com/office/powerpoint/2010/main" val="2482587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FF98FF-E84B-BD89-9C85-D9C875C0AB91}"/>
              </a:ext>
            </a:extLst>
          </p:cNvPr>
          <p:cNvGrpSpPr/>
          <p:nvPr/>
        </p:nvGrpSpPr>
        <p:grpSpPr>
          <a:xfrm>
            <a:off x="0" y="115776"/>
            <a:ext cx="12179926" cy="6626447"/>
            <a:chOff x="0" y="115776"/>
            <a:chExt cx="12179926" cy="6626447"/>
          </a:xfrm>
        </p:grpSpPr>
        <p:pic>
          <p:nvPicPr>
            <p:cNvPr id="5" name="Picture 4">
              <a:extLst>
                <a:ext uri="{FF2B5EF4-FFF2-40B4-BE49-F238E27FC236}">
                  <a16:creationId xmlns:a16="http://schemas.microsoft.com/office/drawing/2014/main" id="{D0EC0CA4-3752-2AB7-CD1F-F9FF930A7CC4}"/>
                </a:ext>
              </a:extLst>
            </p:cNvPr>
            <p:cNvPicPr>
              <a:picLocks noChangeAspect="1"/>
            </p:cNvPicPr>
            <p:nvPr/>
          </p:nvPicPr>
          <p:blipFill>
            <a:blip r:embed="rId3"/>
            <a:stretch>
              <a:fillRect/>
            </a:stretch>
          </p:blipFill>
          <p:spPr>
            <a:xfrm>
              <a:off x="0" y="115776"/>
              <a:ext cx="12179926" cy="6458282"/>
            </a:xfrm>
            <a:prstGeom prst="rect">
              <a:avLst/>
            </a:prstGeom>
          </p:spPr>
        </p:pic>
        <p:sp>
          <p:nvSpPr>
            <p:cNvPr id="6" name="Rectangle 5">
              <a:extLst>
                <a:ext uri="{FF2B5EF4-FFF2-40B4-BE49-F238E27FC236}">
                  <a16:creationId xmlns:a16="http://schemas.microsoft.com/office/drawing/2014/main" id="{0C67775D-788D-0B4D-E0DE-9D63CC3EF211}"/>
                </a:ext>
              </a:extLst>
            </p:cNvPr>
            <p:cNvSpPr/>
            <p:nvPr/>
          </p:nvSpPr>
          <p:spPr>
            <a:xfrm>
              <a:off x="3909848" y="1208690"/>
              <a:ext cx="819807" cy="1902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F73B60-C484-146F-F503-9FA194580BCD}"/>
                </a:ext>
              </a:extLst>
            </p:cNvPr>
            <p:cNvSpPr/>
            <p:nvPr/>
          </p:nvSpPr>
          <p:spPr>
            <a:xfrm>
              <a:off x="4861035" y="1208690"/>
              <a:ext cx="3610303" cy="43302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4816FC-9EA9-7A84-5AD5-207F099E686D}"/>
                </a:ext>
              </a:extLst>
            </p:cNvPr>
            <p:cNvSpPr/>
            <p:nvPr/>
          </p:nvSpPr>
          <p:spPr>
            <a:xfrm>
              <a:off x="8569623" y="1208690"/>
              <a:ext cx="1846129" cy="26696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B8DFE0-119E-4858-E894-6E6A5CBE9B27}"/>
                </a:ext>
              </a:extLst>
            </p:cNvPr>
            <p:cNvSpPr/>
            <p:nvPr/>
          </p:nvSpPr>
          <p:spPr>
            <a:xfrm>
              <a:off x="10465177" y="1208689"/>
              <a:ext cx="1714749" cy="47191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22FEAC-285C-4F9C-E67B-AD662EEA220C}"/>
                </a:ext>
              </a:extLst>
            </p:cNvPr>
            <p:cNvSpPr/>
            <p:nvPr/>
          </p:nvSpPr>
          <p:spPr>
            <a:xfrm>
              <a:off x="12075" y="6117020"/>
              <a:ext cx="4002878" cy="625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FA4B35-F3F2-BF4D-C680-88320E917CCC}"/>
                </a:ext>
              </a:extLst>
            </p:cNvPr>
            <p:cNvSpPr/>
            <p:nvPr/>
          </p:nvSpPr>
          <p:spPr>
            <a:xfrm>
              <a:off x="4393324" y="2963917"/>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13" name="Oval 12">
              <a:extLst>
                <a:ext uri="{FF2B5EF4-FFF2-40B4-BE49-F238E27FC236}">
                  <a16:creationId xmlns:a16="http://schemas.microsoft.com/office/drawing/2014/main" id="{979E0550-2CC2-969E-95D5-7829043E5613}"/>
                </a:ext>
              </a:extLst>
            </p:cNvPr>
            <p:cNvSpPr/>
            <p:nvPr/>
          </p:nvSpPr>
          <p:spPr>
            <a:xfrm>
              <a:off x="4896257" y="5376041"/>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4" name="Oval 13">
              <a:extLst>
                <a:ext uri="{FF2B5EF4-FFF2-40B4-BE49-F238E27FC236}">
                  <a16:creationId xmlns:a16="http://schemas.microsoft.com/office/drawing/2014/main" id="{CEF94A4B-80B2-62E5-BB7F-2D957DC5672C}"/>
                </a:ext>
              </a:extLst>
            </p:cNvPr>
            <p:cNvSpPr/>
            <p:nvPr/>
          </p:nvSpPr>
          <p:spPr>
            <a:xfrm>
              <a:off x="0" y="5927834"/>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5" name="Oval 14">
              <a:extLst>
                <a:ext uri="{FF2B5EF4-FFF2-40B4-BE49-F238E27FC236}">
                  <a16:creationId xmlns:a16="http://schemas.microsoft.com/office/drawing/2014/main" id="{3B11AE83-E8D6-3CD5-2562-7088BF4D2CFE}"/>
                </a:ext>
              </a:extLst>
            </p:cNvPr>
            <p:cNvSpPr/>
            <p:nvPr/>
          </p:nvSpPr>
          <p:spPr>
            <a:xfrm>
              <a:off x="10079421" y="3715406"/>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6" name="Oval 15">
              <a:extLst>
                <a:ext uri="{FF2B5EF4-FFF2-40B4-BE49-F238E27FC236}">
                  <a16:creationId xmlns:a16="http://schemas.microsoft.com/office/drawing/2014/main" id="{7F5ED7E5-47DC-5542-67AC-2FDF87C75D6E}"/>
                </a:ext>
              </a:extLst>
            </p:cNvPr>
            <p:cNvSpPr/>
            <p:nvPr/>
          </p:nvSpPr>
          <p:spPr>
            <a:xfrm>
              <a:off x="11843595" y="5741112"/>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grpSp>
    </p:spTree>
    <p:extLst>
      <p:ext uri="{BB962C8B-B14F-4D97-AF65-F5344CB8AC3E}">
        <p14:creationId xmlns:p14="http://schemas.microsoft.com/office/powerpoint/2010/main" val="2729652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5514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DFEF-08D8-4F17-BACB-D9BF4ACC98F1}"/>
              </a:ext>
            </a:extLst>
          </p:cNvPr>
          <p:cNvSpPr>
            <a:spLocks noGrp="1"/>
          </p:cNvSpPr>
          <p:nvPr>
            <p:ph type="title"/>
          </p:nvPr>
        </p:nvSpPr>
        <p:spPr/>
        <p:txBody>
          <a:bodyPr/>
          <a:lstStyle/>
          <a:p>
            <a:r>
              <a:rPr lang="en-GB" dirty="0"/>
              <a:t>With reverse mode operation</a:t>
            </a:r>
            <a:endParaRPr lang="en-US" dirty="0"/>
          </a:p>
        </p:txBody>
      </p:sp>
      <p:pic>
        <p:nvPicPr>
          <p:cNvPr id="5" name="Picture 4">
            <a:extLst>
              <a:ext uri="{FF2B5EF4-FFF2-40B4-BE49-F238E27FC236}">
                <a16:creationId xmlns:a16="http://schemas.microsoft.com/office/drawing/2014/main" id="{DA028066-0DBD-1EF1-3838-B60498A3DB51}"/>
              </a:ext>
            </a:extLst>
          </p:cNvPr>
          <p:cNvPicPr>
            <a:picLocks noChangeAspect="1"/>
          </p:cNvPicPr>
          <p:nvPr/>
        </p:nvPicPr>
        <p:blipFill>
          <a:blip r:embed="rId2"/>
          <a:stretch>
            <a:fillRect/>
          </a:stretch>
        </p:blipFill>
        <p:spPr>
          <a:xfrm>
            <a:off x="94129" y="1483705"/>
            <a:ext cx="12192000" cy="5009170"/>
          </a:xfrm>
          <a:prstGeom prst="rect">
            <a:avLst/>
          </a:prstGeom>
        </p:spPr>
      </p:pic>
    </p:spTree>
    <p:extLst>
      <p:ext uri="{BB962C8B-B14F-4D97-AF65-F5344CB8AC3E}">
        <p14:creationId xmlns:p14="http://schemas.microsoft.com/office/powerpoint/2010/main" val="3748820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5A344-6B24-7FC6-A879-11967D047F2C}"/>
              </a:ext>
            </a:extLst>
          </p:cNvPr>
          <p:cNvPicPr>
            <a:picLocks noChangeAspect="1"/>
          </p:cNvPicPr>
          <p:nvPr/>
        </p:nvPicPr>
        <p:blipFill>
          <a:blip r:embed="rId2"/>
          <a:stretch>
            <a:fillRect/>
          </a:stretch>
        </p:blipFill>
        <p:spPr>
          <a:xfrm>
            <a:off x="0" y="156343"/>
            <a:ext cx="12192000" cy="6545313"/>
          </a:xfrm>
          <a:prstGeom prst="rect">
            <a:avLst/>
          </a:prstGeom>
        </p:spPr>
      </p:pic>
      <p:sp>
        <p:nvSpPr>
          <p:cNvPr id="6" name="Rectangle 5">
            <a:extLst>
              <a:ext uri="{FF2B5EF4-FFF2-40B4-BE49-F238E27FC236}">
                <a16:creationId xmlns:a16="http://schemas.microsoft.com/office/drawing/2014/main" id="{D6D329C9-7F57-B86E-16D8-94D7286FA010}"/>
              </a:ext>
            </a:extLst>
          </p:cNvPr>
          <p:cNvSpPr/>
          <p:nvPr/>
        </p:nvSpPr>
        <p:spPr>
          <a:xfrm>
            <a:off x="3382297" y="1120877"/>
            <a:ext cx="707922" cy="2064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00E9255-203C-5EC0-046E-5785422BDE6D}"/>
              </a:ext>
            </a:extLst>
          </p:cNvPr>
          <p:cNvSpPr/>
          <p:nvPr/>
        </p:nvSpPr>
        <p:spPr>
          <a:xfrm>
            <a:off x="3864077" y="305291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8" name="Rectangle 7">
            <a:extLst>
              <a:ext uri="{FF2B5EF4-FFF2-40B4-BE49-F238E27FC236}">
                <a16:creationId xmlns:a16="http://schemas.microsoft.com/office/drawing/2014/main" id="{8562C8A2-FBE1-376D-47CE-2F6D956A7AD5}"/>
              </a:ext>
            </a:extLst>
          </p:cNvPr>
          <p:cNvSpPr/>
          <p:nvPr/>
        </p:nvSpPr>
        <p:spPr>
          <a:xfrm>
            <a:off x="4198374" y="1120877"/>
            <a:ext cx="3755922" cy="3436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38B908-BEA3-CAF8-0532-A7F95EA0067C}"/>
              </a:ext>
            </a:extLst>
          </p:cNvPr>
          <p:cNvSpPr/>
          <p:nvPr/>
        </p:nvSpPr>
        <p:spPr>
          <a:xfrm>
            <a:off x="4277031" y="44368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0" name="Rectangle 9">
            <a:extLst>
              <a:ext uri="{FF2B5EF4-FFF2-40B4-BE49-F238E27FC236}">
                <a16:creationId xmlns:a16="http://schemas.microsoft.com/office/drawing/2014/main" id="{AA8B4903-88AA-83B7-483E-7B2A1D67943A}"/>
              </a:ext>
            </a:extLst>
          </p:cNvPr>
          <p:cNvSpPr/>
          <p:nvPr/>
        </p:nvSpPr>
        <p:spPr>
          <a:xfrm>
            <a:off x="73742" y="6346723"/>
            <a:ext cx="4045973" cy="4277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1B5649-C5BC-0859-0713-762D80923633}"/>
              </a:ext>
            </a:extLst>
          </p:cNvPr>
          <p:cNvSpPr/>
          <p:nvPr/>
        </p:nvSpPr>
        <p:spPr>
          <a:xfrm>
            <a:off x="73742" y="6226278"/>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2" name="Rectangle 11">
            <a:extLst>
              <a:ext uri="{FF2B5EF4-FFF2-40B4-BE49-F238E27FC236}">
                <a16:creationId xmlns:a16="http://schemas.microsoft.com/office/drawing/2014/main" id="{88708638-43F7-02D1-5F78-3C069C97C0BF}"/>
              </a:ext>
            </a:extLst>
          </p:cNvPr>
          <p:cNvSpPr/>
          <p:nvPr/>
        </p:nvSpPr>
        <p:spPr>
          <a:xfrm>
            <a:off x="8160774" y="1120877"/>
            <a:ext cx="1401096" cy="2153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418B09-8AE1-C7EE-6E69-E631D654ECF3}"/>
              </a:ext>
            </a:extLst>
          </p:cNvPr>
          <p:cNvSpPr/>
          <p:nvPr/>
        </p:nvSpPr>
        <p:spPr>
          <a:xfrm>
            <a:off x="9335728" y="31414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4" name="Rectangle 13">
            <a:extLst>
              <a:ext uri="{FF2B5EF4-FFF2-40B4-BE49-F238E27FC236}">
                <a16:creationId xmlns:a16="http://schemas.microsoft.com/office/drawing/2014/main" id="{44042D91-A079-83B6-529D-A566E818A415}"/>
              </a:ext>
            </a:extLst>
          </p:cNvPr>
          <p:cNvSpPr/>
          <p:nvPr/>
        </p:nvSpPr>
        <p:spPr>
          <a:xfrm>
            <a:off x="9591366" y="1115962"/>
            <a:ext cx="1315065" cy="43606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143BD0-88CA-3506-1D40-787C241325B3}"/>
              </a:ext>
            </a:extLst>
          </p:cNvPr>
          <p:cNvSpPr/>
          <p:nvPr/>
        </p:nvSpPr>
        <p:spPr>
          <a:xfrm>
            <a:off x="10628670" y="5358583"/>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spTree>
    <p:extLst>
      <p:ext uri="{BB962C8B-B14F-4D97-AF65-F5344CB8AC3E}">
        <p14:creationId xmlns:p14="http://schemas.microsoft.com/office/powerpoint/2010/main" val="74358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EA3C-8C9C-1CEE-7CB2-83271A0B586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5" name="Picture 4">
            <a:extLst>
              <a:ext uri="{FF2B5EF4-FFF2-40B4-BE49-F238E27FC236}">
                <a16:creationId xmlns:a16="http://schemas.microsoft.com/office/drawing/2014/main" id="{74981F8A-2E8F-00AE-D4E4-E1DAB901337D}"/>
              </a:ext>
            </a:extLst>
          </p:cNvPr>
          <p:cNvPicPr>
            <a:picLocks noChangeAspect="1"/>
          </p:cNvPicPr>
          <p:nvPr/>
        </p:nvPicPr>
        <p:blipFill>
          <a:blip r:embed="rId2"/>
          <a:stretch>
            <a:fillRect/>
          </a:stretch>
        </p:blipFill>
        <p:spPr>
          <a:xfrm>
            <a:off x="898584" y="976046"/>
            <a:ext cx="9260362" cy="5785658"/>
          </a:xfrm>
          <a:prstGeom prst="rect">
            <a:avLst/>
          </a:prstGeom>
        </p:spPr>
      </p:pic>
      <p:sp>
        <p:nvSpPr>
          <p:cNvPr id="6" name="Circle: Hollow 5">
            <a:extLst>
              <a:ext uri="{FF2B5EF4-FFF2-40B4-BE49-F238E27FC236}">
                <a16:creationId xmlns:a16="http://schemas.microsoft.com/office/drawing/2014/main" id="{9ED88844-E431-1B0B-B648-7619B83FD200}"/>
              </a:ext>
            </a:extLst>
          </p:cNvPr>
          <p:cNvSpPr/>
          <p:nvPr/>
        </p:nvSpPr>
        <p:spPr>
          <a:xfrm>
            <a:off x="3425922" y="2127381"/>
            <a:ext cx="1045030" cy="494523"/>
          </a:xfrm>
          <a:prstGeom prst="donut">
            <a:avLst>
              <a:gd name="adj" fmla="val 28738"/>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AE78138C-1EE7-04F3-01DF-1B71E702FEE9}"/>
              </a:ext>
            </a:extLst>
          </p:cNvPr>
          <p:cNvSpPr/>
          <p:nvPr/>
        </p:nvSpPr>
        <p:spPr>
          <a:xfrm>
            <a:off x="4194143" y="2127380"/>
            <a:ext cx="1045030" cy="2450622"/>
          </a:xfrm>
          <a:prstGeom prst="donut">
            <a:avLst>
              <a:gd name="adj" fmla="val 10936"/>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980713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946A-7874-73F0-B477-15822FD07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D26-7E5C-B361-BE98-BE57B3495B3D}"/>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E64D35F5-D4CB-4A09-6F80-43AF665AA8AB}"/>
              </a:ext>
            </a:extLst>
          </p:cNvPr>
          <p:cNvPicPr>
            <a:picLocks noChangeAspect="1"/>
          </p:cNvPicPr>
          <p:nvPr/>
        </p:nvPicPr>
        <p:blipFill>
          <a:blip r:embed="rId2"/>
          <a:stretch>
            <a:fillRect/>
          </a:stretch>
        </p:blipFill>
        <p:spPr>
          <a:xfrm>
            <a:off x="1106404" y="981602"/>
            <a:ext cx="9006445" cy="5627017"/>
          </a:xfrm>
          <a:prstGeom prst="rect">
            <a:avLst/>
          </a:prstGeom>
        </p:spPr>
      </p:pic>
      <p:sp>
        <p:nvSpPr>
          <p:cNvPr id="6" name="Circle: Hollow 5">
            <a:extLst>
              <a:ext uri="{FF2B5EF4-FFF2-40B4-BE49-F238E27FC236}">
                <a16:creationId xmlns:a16="http://schemas.microsoft.com/office/drawing/2014/main" id="{88CA5D90-E07D-D63D-5968-83116077A292}"/>
              </a:ext>
            </a:extLst>
          </p:cNvPr>
          <p:cNvSpPr/>
          <p:nvPr/>
        </p:nvSpPr>
        <p:spPr>
          <a:xfrm>
            <a:off x="3509898" y="2481944"/>
            <a:ext cx="1045030" cy="494523"/>
          </a:xfrm>
          <a:prstGeom prst="donut">
            <a:avLst>
              <a:gd name="adj" fmla="val 28738"/>
            </a:avLst>
          </a:prstGeom>
          <a:solidFill>
            <a:srgbClr val="FF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0230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7273-4C49-9176-6C21-A155DA06E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FD9AD-1D93-C34C-520B-4902C97AD3C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882C56D9-E75C-DDD6-1069-50525EC79AA6}"/>
              </a:ext>
            </a:extLst>
          </p:cNvPr>
          <p:cNvPicPr>
            <a:picLocks noChangeAspect="1"/>
          </p:cNvPicPr>
          <p:nvPr/>
        </p:nvPicPr>
        <p:blipFill>
          <a:blip r:embed="rId2"/>
          <a:stretch>
            <a:fillRect/>
          </a:stretch>
        </p:blipFill>
        <p:spPr>
          <a:xfrm>
            <a:off x="665829" y="950259"/>
            <a:ext cx="9202967" cy="5749799"/>
          </a:xfrm>
          <a:prstGeom prst="rect">
            <a:avLst/>
          </a:prstGeom>
        </p:spPr>
      </p:pic>
      <p:sp>
        <p:nvSpPr>
          <p:cNvPr id="6" name="Circle: Hollow 5">
            <a:extLst>
              <a:ext uri="{FF2B5EF4-FFF2-40B4-BE49-F238E27FC236}">
                <a16:creationId xmlns:a16="http://schemas.microsoft.com/office/drawing/2014/main" id="{455B0D80-4B77-2397-ADB1-5A48A1B5C08A}"/>
              </a:ext>
            </a:extLst>
          </p:cNvPr>
          <p:cNvSpPr/>
          <p:nvPr/>
        </p:nvSpPr>
        <p:spPr>
          <a:xfrm>
            <a:off x="3108681" y="2887825"/>
            <a:ext cx="1045030" cy="494523"/>
          </a:xfrm>
          <a:prstGeom prst="donut">
            <a:avLst>
              <a:gd name="adj" fmla="val 2873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9E364EAB-2255-647B-930C-27BB3FD049FC}"/>
              </a:ext>
            </a:extLst>
          </p:cNvPr>
          <p:cNvSpPr/>
          <p:nvPr/>
        </p:nvSpPr>
        <p:spPr>
          <a:xfrm>
            <a:off x="6377506" y="2157036"/>
            <a:ext cx="1045030" cy="2450622"/>
          </a:xfrm>
          <a:prstGeom prst="donut">
            <a:avLst>
              <a:gd name="adj" fmla="val 10936"/>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97302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CBA1-097D-1C14-92EC-231EA1635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330DA-DF2B-4599-7D80-BA7675FBB8CC}"/>
              </a:ext>
            </a:extLst>
          </p:cNvPr>
          <p:cNvSpPr>
            <a:spLocks noGrp="1"/>
          </p:cNvSpPr>
          <p:nvPr>
            <p:ph type="title"/>
          </p:nvPr>
        </p:nvSpPr>
        <p:spPr>
          <a:xfrm>
            <a:off x="268288" y="74571"/>
            <a:ext cx="10848975" cy="777240"/>
          </a:xfrm>
        </p:spPr>
        <p:txBody>
          <a:bodyPr/>
          <a:lstStyle/>
          <a:p>
            <a:r>
              <a:rPr lang="de-DE" sz="3200" dirty="0"/>
              <a:t>DAB Bidirectional DCDC – Block diagram of Hardware (TSS)</a:t>
            </a:r>
            <a:endParaRPr lang="en-US" sz="3200" dirty="0"/>
          </a:p>
        </p:txBody>
      </p:sp>
      <p:sp>
        <p:nvSpPr>
          <p:cNvPr id="9" name="Title 1">
            <a:extLst>
              <a:ext uri="{FF2B5EF4-FFF2-40B4-BE49-F238E27FC236}">
                <a16:creationId xmlns:a16="http://schemas.microsoft.com/office/drawing/2014/main" id="{CE944A82-C3E7-C122-43F1-25A639828868}"/>
              </a:ext>
            </a:extLst>
          </p:cNvPr>
          <p:cNvSpPr txBox="1">
            <a:spLocks/>
          </p:cNvSpPr>
          <p:nvPr/>
        </p:nvSpPr>
        <p:spPr>
          <a:xfrm>
            <a:off x="268288" y="887413"/>
            <a:ext cx="11502259" cy="5237490"/>
          </a:xfrm>
          <a:prstGeom prst="rect">
            <a:avLst/>
          </a:prstGeom>
        </p:spPr>
        <p:txBody>
          <a:bodyPr vert="horz" lIns="121888" tIns="60944" rIns="121888" bIns="60944" rtlCol="0" anchor="t" anchorCtr="0">
            <a:noAutofit/>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endParaRPr lang="en-US" sz="2800" dirty="0">
              <a:solidFill>
                <a:srgbClr val="FFD53A"/>
              </a:solidFill>
            </a:endParaRPr>
          </a:p>
          <a:p>
            <a:endParaRPr lang="en-US" sz="2400" dirty="0">
              <a:solidFill>
                <a:schemeClr val="tx1"/>
              </a:solidFill>
            </a:endParaRPr>
          </a:p>
          <a:p>
            <a:r>
              <a:rPr lang="en-US" sz="2800" dirty="0">
                <a:solidFill>
                  <a:srgbClr val="FFD53A"/>
                </a:solidFill>
                <a:latin typeface="+mn-lt"/>
              </a:rPr>
              <a:t>	</a:t>
            </a:r>
            <a:endParaRPr lang="en-US" sz="2800" dirty="0">
              <a:solidFill>
                <a:srgbClr val="FF0000"/>
              </a:solidFill>
              <a:latin typeface="+mn-lt"/>
            </a:endParaRPr>
          </a:p>
        </p:txBody>
      </p:sp>
      <p:sp>
        <p:nvSpPr>
          <p:cNvPr id="3" name="Rectangle 2">
            <a:extLst>
              <a:ext uri="{FF2B5EF4-FFF2-40B4-BE49-F238E27FC236}">
                <a16:creationId xmlns:a16="http://schemas.microsoft.com/office/drawing/2014/main" id="{F7BD9471-EEE1-7797-7F40-536827D84D64}"/>
              </a:ext>
            </a:extLst>
          </p:cNvPr>
          <p:cNvSpPr>
            <a:spLocks noChangeArrowheads="1"/>
          </p:cNvSpPr>
          <p:nvPr/>
        </p:nvSpPr>
        <p:spPr bwMode="auto">
          <a:xfrm>
            <a:off x="2792414" y="1596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C88E11F4-2CDF-D302-E0C5-12B3091797D1}"/>
              </a:ext>
            </a:extLst>
          </p:cNvPr>
          <p:cNvPicPr>
            <a:picLocks noChangeAspect="1"/>
          </p:cNvPicPr>
          <p:nvPr/>
        </p:nvPicPr>
        <p:blipFill>
          <a:blip r:embed="rId3"/>
          <a:stretch>
            <a:fillRect/>
          </a:stretch>
        </p:blipFill>
        <p:spPr>
          <a:xfrm>
            <a:off x="1572226" y="887414"/>
            <a:ext cx="8894381" cy="5549623"/>
          </a:xfrm>
          <a:prstGeom prst="rect">
            <a:avLst/>
          </a:prstGeom>
        </p:spPr>
      </p:pic>
      <p:sp>
        <p:nvSpPr>
          <p:cNvPr id="5" name="Circle: Hollow 4">
            <a:extLst>
              <a:ext uri="{FF2B5EF4-FFF2-40B4-BE49-F238E27FC236}">
                <a16:creationId xmlns:a16="http://schemas.microsoft.com/office/drawing/2014/main" id="{7BF8D5DB-D767-3D27-BAF9-60F9542F9486}"/>
              </a:ext>
            </a:extLst>
          </p:cNvPr>
          <p:cNvSpPr/>
          <p:nvPr/>
        </p:nvSpPr>
        <p:spPr>
          <a:xfrm>
            <a:off x="2716796" y="2752531"/>
            <a:ext cx="1147667" cy="1512344"/>
          </a:xfrm>
          <a:prstGeom prst="donut">
            <a:avLst>
              <a:gd name="adj" fmla="val 810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Speech Bubble: Rectangle with Corners Rounded 6">
            <a:extLst>
              <a:ext uri="{FF2B5EF4-FFF2-40B4-BE49-F238E27FC236}">
                <a16:creationId xmlns:a16="http://schemas.microsoft.com/office/drawing/2014/main" id="{BFEFDBDA-B7D2-D0A3-CB0C-6CC4672254A2}"/>
              </a:ext>
            </a:extLst>
          </p:cNvPr>
          <p:cNvSpPr/>
          <p:nvPr/>
        </p:nvSpPr>
        <p:spPr>
          <a:xfrm>
            <a:off x="159811" y="2192693"/>
            <a:ext cx="1520890" cy="2305737"/>
          </a:xfrm>
          <a:prstGeom prst="wedgeRoundRectCallout">
            <a:avLst>
              <a:gd name="adj1" fmla="val 137205"/>
              <a:gd name="adj2" fmla="val 12236"/>
              <a:gd name="adj3" fmla="val 16667"/>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dirty="0">
                <a:solidFill>
                  <a:schemeClr val="tx1"/>
                </a:solidFill>
              </a:rPr>
              <a:t>Isolated Voltage sense is powered by voltages higher then 100V on primary side. Anything lower, circuit is not working reliable. Careful ramp up sequence is mandatory to avoid dangerous overshoot when starting reverse mode operation.</a:t>
            </a:r>
            <a:endParaRPr lang="en-US" sz="1000" dirty="0">
              <a:solidFill>
                <a:schemeClr val="tx1"/>
              </a:solidFill>
            </a:endParaRPr>
          </a:p>
        </p:txBody>
      </p:sp>
    </p:spTree>
    <p:extLst>
      <p:ext uri="{BB962C8B-B14F-4D97-AF65-F5344CB8AC3E}">
        <p14:creationId xmlns:p14="http://schemas.microsoft.com/office/powerpoint/2010/main" val="373548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BB73-C701-6D3F-7158-E5FC514168CA}"/>
              </a:ext>
            </a:extLst>
          </p:cNvPr>
          <p:cNvSpPr>
            <a:spLocks noGrp="1"/>
          </p:cNvSpPr>
          <p:nvPr>
            <p:ph type="title"/>
          </p:nvPr>
        </p:nvSpPr>
        <p:spPr/>
        <p:txBody>
          <a:bodyPr/>
          <a:lstStyle/>
          <a:p>
            <a:r>
              <a:rPr lang="en-GB" dirty="0"/>
              <a:t>MCC PWM3</a:t>
            </a:r>
            <a:endParaRPr lang="en-US" dirty="0"/>
          </a:p>
        </p:txBody>
      </p:sp>
      <p:pic>
        <p:nvPicPr>
          <p:cNvPr id="5" name="Picture 4">
            <a:extLst>
              <a:ext uri="{FF2B5EF4-FFF2-40B4-BE49-F238E27FC236}">
                <a16:creationId xmlns:a16="http://schemas.microsoft.com/office/drawing/2014/main" id="{4A2FE6B1-46C0-288B-FA49-5F42F05DFBF0}"/>
              </a:ext>
            </a:extLst>
          </p:cNvPr>
          <p:cNvPicPr>
            <a:picLocks noChangeAspect="1"/>
          </p:cNvPicPr>
          <p:nvPr/>
        </p:nvPicPr>
        <p:blipFill>
          <a:blip r:embed="rId2"/>
          <a:stretch>
            <a:fillRect/>
          </a:stretch>
        </p:blipFill>
        <p:spPr>
          <a:xfrm>
            <a:off x="838200" y="1825625"/>
            <a:ext cx="4987039" cy="3760470"/>
          </a:xfrm>
          <a:prstGeom prst="rect">
            <a:avLst/>
          </a:prstGeom>
        </p:spPr>
      </p:pic>
      <p:pic>
        <p:nvPicPr>
          <p:cNvPr id="7" name="Picture 6">
            <a:extLst>
              <a:ext uri="{FF2B5EF4-FFF2-40B4-BE49-F238E27FC236}">
                <a16:creationId xmlns:a16="http://schemas.microsoft.com/office/drawing/2014/main" id="{77B3E430-2E0C-C8B7-1253-7F00552ECA65}"/>
              </a:ext>
            </a:extLst>
          </p:cNvPr>
          <p:cNvPicPr>
            <a:picLocks noChangeAspect="1"/>
          </p:cNvPicPr>
          <p:nvPr/>
        </p:nvPicPr>
        <p:blipFill>
          <a:blip r:embed="rId3"/>
          <a:stretch>
            <a:fillRect/>
          </a:stretch>
        </p:blipFill>
        <p:spPr>
          <a:xfrm>
            <a:off x="6161596" y="2113475"/>
            <a:ext cx="4855847" cy="3038628"/>
          </a:xfrm>
          <a:prstGeom prst="rect">
            <a:avLst/>
          </a:prstGeom>
        </p:spPr>
      </p:pic>
    </p:spTree>
    <p:extLst>
      <p:ext uri="{BB962C8B-B14F-4D97-AF65-F5344CB8AC3E}">
        <p14:creationId xmlns:p14="http://schemas.microsoft.com/office/powerpoint/2010/main" val="3844947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5C8B-4117-F3FB-5194-9A05DB9CA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D4386-CF5F-DDA8-CF05-29BECA5FA7C3}"/>
              </a:ext>
            </a:extLst>
          </p:cNvPr>
          <p:cNvSpPr>
            <a:spLocks noGrp="1"/>
          </p:cNvSpPr>
          <p:nvPr>
            <p:ph type="title"/>
          </p:nvPr>
        </p:nvSpPr>
        <p:spPr/>
        <p:txBody>
          <a:bodyPr/>
          <a:lstStyle/>
          <a:p>
            <a:r>
              <a:rPr lang="de-DE" sz="3600" dirty="0"/>
              <a:t>Typical waveforms fwd. vs rev. Simplified TPS modulation</a:t>
            </a:r>
            <a:endParaRPr lang="en-US" sz="3600" dirty="0"/>
          </a:p>
        </p:txBody>
      </p:sp>
      <p:pic>
        <p:nvPicPr>
          <p:cNvPr id="5" name="Picture 4">
            <a:extLst>
              <a:ext uri="{FF2B5EF4-FFF2-40B4-BE49-F238E27FC236}">
                <a16:creationId xmlns:a16="http://schemas.microsoft.com/office/drawing/2014/main" id="{391B2480-BC20-A9F9-449D-81046A537687}"/>
              </a:ext>
            </a:extLst>
          </p:cNvPr>
          <p:cNvPicPr>
            <a:picLocks noChangeAspect="1"/>
          </p:cNvPicPr>
          <p:nvPr/>
        </p:nvPicPr>
        <p:blipFill>
          <a:blip r:embed="rId3"/>
          <a:stretch>
            <a:fillRect/>
          </a:stretch>
        </p:blipFill>
        <p:spPr>
          <a:xfrm>
            <a:off x="65575" y="1190156"/>
            <a:ext cx="5870444" cy="3758268"/>
          </a:xfrm>
          <a:prstGeom prst="rect">
            <a:avLst/>
          </a:prstGeom>
        </p:spPr>
      </p:pic>
      <p:pic>
        <p:nvPicPr>
          <p:cNvPr id="7" name="Picture 6">
            <a:extLst>
              <a:ext uri="{FF2B5EF4-FFF2-40B4-BE49-F238E27FC236}">
                <a16:creationId xmlns:a16="http://schemas.microsoft.com/office/drawing/2014/main" id="{26CFB41E-EF56-B065-9059-1BB2EE816F91}"/>
              </a:ext>
            </a:extLst>
          </p:cNvPr>
          <p:cNvPicPr>
            <a:picLocks noChangeAspect="1"/>
          </p:cNvPicPr>
          <p:nvPr/>
        </p:nvPicPr>
        <p:blipFill>
          <a:blip r:embed="rId4"/>
          <a:stretch>
            <a:fillRect/>
          </a:stretch>
        </p:blipFill>
        <p:spPr>
          <a:xfrm>
            <a:off x="6096000" y="1209994"/>
            <a:ext cx="5870444" cy="3738430"/>
          </a:xfrm>
          <a:prstGeom prst="rect">
            <a:avLst/>
          </a:prstGeom>
        </p:spPr>
      </p:pic>
      <p:sp>
        <p:nvSpPr>
          <p:cNvPr id="3" name="TextBox 2">
            <a:extLst>
              <a:ext uri="{FF2B5EF4-FFF2-40B4-BE49-F238E27FC236}">
                <a16:creationId xmlns:a16="http://schemas.microsoft.com/office/drawing/2014/main" id="{AA0CE4F7-11D6-3533-9D40-3C6CFB9B79AB}"/>
              </a:ext>
            </a:extLst>
          </p:cNvPr>
          <p:cNvSpPr txBox="1"/>
          <p:nvPr/>
        </p:nvSpPr>
        <p:spPr>
          <a:xfrm>
            <a:off x="1994272" y="5265044"/>
            <a:ext cx="2105385" cy="677108"/>
          </a:xfrm>
          <a:prstGeom prst="rect">
            <a:avLst/>
          </a:prstGeom>
          <a:noFill/>
        </p:spPr>
        <p:txBody>
          <a:bodyPr wrap="none" rtlCol="0">
            <a:spAutoFit/>
          </a:bodyPr>
          <a:lstStyle/>
          <a:p>
            <a:r>
              <a:rPr lang="de-DE" sz="2400" dirty="0"/>
              <a:t>Forward mode</a:t>
            </a:r>
          </a:p>
          <a:p>
            <a:r>
              <a:rPr lang="de-DE" sz="1400" dirty="0"/>
              <a:t>(positive active power)</a:t>
            </a:r>
            <a:endParaRPr lang="en-US" sz="1400" dirty="0"/>
          </a:p>
        </p:txBody>
      </p:sp>
      <p:sp>
        <p:nvSpPr>
          <p:cNvPr id="4" name="TextBox 3">
            <a:extLst>
              <a:ext uri="{FF2B5EF4-FFF2-40B4-BE49-F238E27FC236}">
                <a16:creationId xmlns:a16="http://schemas.microsoft.com/office/drawing/2014/main" id="{934D5769-30B8-5736-8D8F-A8879D629465}"/>
              </a:ext>
            </a:extLst>
          </p:cNvPr>
          <p:cNvSpPr txBox="1"/>
          <p:nvPr/>
        </p:nvSpPr>
        <p:spPr>
          <a:xfrm>
            <a:off x="7871673" y="5284883"/>
            <a:ext cx="1960537" cy="954107"/>
          </a:xfrm>
          <a:prstGeom prst="rect">
            <a:avLst/>
          </a:prstGeom>
          <a:noFill/>
        </p:spPr>
        <p:txBody>
          <a:bodyPr wrap="none" rtlCol="0">
            <a:spAutoFit/>
          </a:bodyPr>
          <a:lstStyle/>
          <a:p>
            <a:r>
              <a:rPr lang="de-DE" dirty="0"/>
              <a:t>Reverse</a:t>
            </a:r>
            <a:r>
              <a:rPr lang="de-DE" sz="2400" dirty="0"/>
              <a:t> mode</a:t>
            </a:r>
          </a:p>
          <a:p>
            <a:r>
              <a:rPr lang="de-DE" sz="1400" dirty="0"/>
              <a:t>(negative active power)</a:t>
            </a:r>
            <a:endParaRPr lang="en-US" sz="1400" dirty="0"/>
          </a:p>
          <a:p>
            <a:endParaRPr lang="en-US" dirty="0"/>
          </a:p>
        </p:txBody>
      </p:sp>
    </p:spTree>
    <p:extLst>
      <p:ext uri="{BB962C8B-B14F-4D97-AF65-F5344CB8AC3E}">
        <p14:creationId xmlns:p14="http://schemas.microsoft.com/office/powerpoint/2010/main" val="25041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3895-4BE0-EFB9-08CB-7C97CBDF747B}"/>
              </a:ext>
            </a:extLst>
          </p:cNvPr>
          <p:cNvSpPr>
            <a:spLocks noGrp="1"/>
          </p:cNvSpPr>
          <p:nvPr>
            <p:ph type="title"/>
          </p:nvPr>
        </p:nvSpPr>
        <p:spPr/>
        <p:txBody>
          <a:bodyPr/>
          <a:lstStyle/>
          <a:p>
            <a:r>
              <a:rPr lang="de-DE" sz="6600" dirty="0"/>
              <a:t>Forward mode</a:t>
            </a:r>
            <a:br>
              <a:rPr lang="de-DE" sz="6600" dirty="0"/>
            </a:br>
            <a:r>
              <a:rPr lang="de-DE" sz="4400" dirty="0"/>
              <a:t>(positive active power)</a:t>
            </a:r>
            <a:br>
              <a:rPr lang="en-US" sz="4400" dirty="0"/>
            </a:br>
            <a:endParaRPr lang="en-US" dirty="0"/>
          </a:p>
        </p:txBody>
      </p:sp>
      <p:pic>
        <p:nvPicPr>
          <p:cNvPr id="5" name="Picture 4">
            <a:extLst>
              <a:ext uri="{FF2B5EF4-FFF2-40B4-BE49-F238E27FC236}">
                <a16:creationId xmlns:a16="http://schemas.microsoft.com/office/drawing/2014/main" id="{60963E7A-BB83-8A08-669A-BC0EA049BEB6}"/>
              </a:ext>
            </a:extLst>
          </p:cNvPr>
          <p:cNvPicPr>
            <a:picLocks noChangeAspect="1"/>
          </p:cNvPicPr>
          <p:nvPr/>
        </p:nvPicPr>
        <p:blipFill>
          <a:blip r:embed="rId2"/>
          <a:srcRect l="985" t="1786" r="1006" b="859"/>
          <a:stretch/>
        </p:blipFill>
        <p:spPr>
          <a:xfrm>
            <a:off x="2448911" y="1797269"/>
            <a:ext cx="7493876" cy="4761187"/>
          </a:xfrm>
          <a:prstGeom prst="rect">
            <a:avLst/>
          </a:prstGeom>
        </p:spPr>
      </p:pic>
    </p:spTree>
    <p:extLst>
      <p:ext uri="{BB962C8B-B14F-4D97-AF65-F5344CB8AC3E}">
        <p14:creationId xmlns:p14="http://schemas.microsoft.com/office/powerpoint/2010/main" val="3939960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B903-D63D-EA81-6205-B4D20679DA17}"/>
              </a:ext>
            </a:extLst>
          </p:cNvPr>
          <p:cNvSpPr>
            <a:spLocks noGrp="1"/>
          </p:cNvSpPr>
          <p:nvPr>
            <p:ph type="title"/>
          </p:nvPr>
        </p:nvSpPr>
        <p:spPr/>
        <p:txBody>
          <a:bodyPr/>
          <a:lstStyle/>
          <a:p>
            <a:r>
              <a:rPr lang="de-DE" dirty="0"/>
              <a:t>Reverse</a:t>
            </a:r>
            <a:r>
              <a:rPr lang="de-DE" sz="6600" dirty="0"/>
              <a:t> mode</a:t>
            </a:r>
            <a:br>
              <a:rPr lang="de-DE" sz="6600" dirty="0"/>
            </a:br>
            <a:r>
              <a:rPr lang="de-DE" sz="4400" dirty="0"/>
              <a:t>(negative active power)</a:t>
            </a:r>
            <a:br>
              <a:rPr lang="en-US" sz="4400" dirty="0"/>
            </a:br>
            <a:endParaRPr lang="en-US" dirty="0"/>
          </a:p>
        </p:txBody>
      </p:sp>
      <p:pic>
        <p:nvPicPr>
          <p:cNvPr id="5" name="Picture 4">
            <a:extLst>
              <a:ext uri="{FF2B5EF4-FFF2-40B4-BE49-F238E27FC236}">
                <a16:creationId xmlns:a16="http://schemas.microsoft.com/office/drawing/2014/main" id="{407C46BC-89B4-B65A-85B5-0E9A6014E229}"/>
              </a:ext>
            </a:extLst>
          </p:cNvPr>
          <p:cNvPicPr>
            <a:picLocks noChangeAspect="1"/>
          </p:cNvPicPr>
          <p:nvPr/>
        </p:nvPicPr>
        <p:blipFill>
          <a:blip r:embed="rId2"/>
          <a:srcRect l="869" t="975" r="1368" b="1845"/>
          <a:stretch/>
        </p:blipFill>
        <p:spPr>
          <a:xfrm>
            <a:off x="3331779" y="2060028"/>
            <a:ext cx="7294180" cy="4614041"/>
          </a:xfrm>
          <a:prstGeom prst="rect">
            <a:avLst/>
          </a:prstGeom>
        </p:spPr>
      </p:pic>
    </p:spTree>
    <p:extLst>
      <p:ext uri="{BB962C8B-B14F-4D97-AF65-F5344CB8AC3E}">
        <p14:creationId xmlns:p14="http://schemas.microsoft.com/office/powerpoint/2010/main" val="2533655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27BB-C963-D14A-CF55-6144084DC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9D3CC5-DF90-B8FD-B20A-1AA7ECD8CCBA}"/>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44D8C681-E917-6CF5-7394-8375739218F8}"/>
              </a:ext>
            </a:extLst>
          </p:cNvPr>
          <p:cNvPicPr>
            <a:picLocks noChangeAspect="1"/>
          </p:cNvPicPr>
          <p:nvPr/>
        </p:nvPicPr>
        <p:blipFill>
          <a:blip r:embed="rId3"/>
          <a:stretch>
            <a:fillRect/>
          </a:stretch>
        </p:blipFill>
        <p:spPr>
          <a:xfrm>
            <a:off x="-23753" y="257012"/>
            <a:ext cx="12160875" cy="6343976"/>
          </a:xfrm>
          <a:prstGeom prst="rect">
            <a:avLst/>
          </a:prstGeom>
        </p:spPr>
      </p:pic>
    </p:spTree>
    <p:extLst>
      <p:ext uri="{BB962C8B-B14F-4D97-AF65-F5344CB8AC3E}">
        <p14:creationId xmlns:p14="http://schemas.microsoft.com/office/powerpoint/2010/main" val="2645832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15A54B-91F0-B001-FC94-E6BE1C7A6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244" y="147513"/>
            <a:ext cx="11175527" cy="6710487"/>
          </a:xfrm>
          <a:prstGeom prst="rect">
            <a:avLst/>
          </a:prstGeom>
        </p:spPr>
      </p:pic>
      <p:sp>
        <p:nvSpPr>
          <p:cNvPr id="5" name="TextBox 4">
            <a:extLst>
              <a:ext uri="{FF2B5EF4-FFF2-40B4-BE49-F238E27FC236}">
                <a16:creationId xmlns:a16="http://schemas.microsoft.com/office/drawing/2014/main" id="{7B1B459F-30B8-51CD-6C33-B7B357582139}"/>
              </a:ext>
            </a:extLst>
          </p:cNvPr>
          <p:cNvSpPr txBox="1"/>
          <p:nvPr/>
        </p:nvSpPr>
        <p:spPr>
          <a:xfrm>
            <a:off x="4470400" y="6081485"/>
            <a:ext cx="6981371" cy="738664"/>
          </a:xfrm>
          <a:prstGeom prst="rect">
            <a:avLst/>
          </a:prstGeom>
          <a:noFill/>
        </p:spPr>
        <p:txBody>
          <a:bodyPr wrap="square" rtlCol="0">
            <a:spAutoFit/>
          </a:bodyPr>
          <a:lstStyle/>
          <a:p>
            <a:r>
              <a:rPr lang="de-DE" sz="1400" dirty="0">
                <a:solidFill>
                  <a:schemeClr val="bg1">
                    <a:lumMod val="65000"/>
                  </a:schemeClr>
                </a:solidFill>
              </a:rPr>
              <a:t>Gk: Current loop gain factor must be used to keep current gain constant while Vin  varies. </a:t>
            </a:r>
          </a:p>
          <a:p>
            <a:r>
              <a:rPr lang="de-DE" sz="1400" dirty="0">
                <a:solidFill>
                  <a:schemeClr val="bg1">
                    <a:lumMod val="65000"/>
                  </a:schemeClr>
                </a:solidFill>
              </a:rPr>
              <a:t>Direct consequence of Gyrator operating mode.</a:t>
            </a:r>
            <a:endParaRPr lang="en-US" sz="1400" dirty="0">
              <a:solidFill>
                <a:schemeClr val="bg1">
                  <a:lumMod val="65000"/>
                </a:schemeClr>
              </a:solidFill>
            </a:endParaRPr>
          </a:p>
          <a:p>
            <a:endParaRPr lang="en-US" sz="1400" dirty="0"/>
          </a:p>
        </p:txBody>
      </p:sp>
    </p:spTree>
    <p:extLst>
      <p:ext uri="{BB962C8B-B14F-4D97-AF65-F5344CB8AC3E}">
        <p14:creationId xmlns:p14="http://schemas.microsoft.com/office/powerpoint/2010/main" val="297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B85C-9BD0-E902-1372-BF87328EA70F}"/>
              </a:ext>
            </a:extLst>
          </p:cNvPr>
          <p:cNvSpPr>
            <a:spLocks noGrp="1"/>
          </p:cNvSpPr>
          <p:nvPr>
            <p:ph type="title"/>
          </p:nvPr>
        </p:nvSpPr>
        <p:spPr/>
        <p:txBody>
          <a:bodyPr/>
          <a:lstStyle/>
          <a:p>
            <a:r>
              <a:rPr lang="en-GB" dirty="0"/>
              <a:t>MCC PWM4</a:t>
            </a:r>
            <a:endParaRPr lang="en-US" dirty="0"/>
          </a:p>
        </p:txBody>
      </p:sp>
      <p:pic>
        <p:nvPicPr>
          <p:cNvPr id="5" name="Picture 4">
            <a:extLst>
              <a:ext uri="{FF2B5EF4-FFF2-40B4-BE49-F238E27FC236}">
                <a16:creationId xmlns:a16="http://schemas.microsoft.com/office/drawing/2014/main" id="{0BEF86CC-28EF-5A45-500F-EFF1FD1BCD71}"/>
              </a:ext>
            </a:extLst>
          </p:cNvPr>
          <p:cNvPicPr>
            <a:picLocks noChangeAspect="1"/>
          </p:cNvPicPr>
          <p:nvPr/>
        </p:nvPicPr>
        <p:blipFill>
          <a:blip r:embed="rId2"/>
          <a:stretch>
            <a:fillRect/>
          </a:stretch>
        </p:blipFill>
        <p:spPr>
          <a:xfrm>
            <a:off x="712839" y="1690688"/>
            <a:ext cx="5275043" cy="3992357"/>
          </a:xfrm>
          <a:prstGeom prst="rect">
            <a:avLst/>
          </a:prstGeom>
        </p:spPr>
      </p:pic>
      <p:pic>
        <p:nvPicPr>
          <p:cNvPr id="7" name="Picture 6">
            <a:extLst>
              <a:ext uri="{FF2B5EF4-FFF2-40B4-BE49-F238E27FC236}">
                <a16:creationId xmlns:a16="http://schemas.microsoft.com/office/drawing/2014/main" id="{155D67CD-55D0-57FC-B024-EC38E5C73E49}"/>
              </a:ext>
            </a:extLst>
          </p:cNvPr>
          <p:cNvPicPr>
            <a:picLocks noChangeAspect="1"/>
          </p:cNvPicPr>
          <p:nvPr/>
        </p:nvPicPr>
        <p:blipFill>
          <a:blip r:embed="rId3"/>
          <a:stretch>
            <a:fillRect/>
          </a:stretch>
        </p:blipFill>
        <p:spPr>
          <a:xfrm>
            <a:off x="6231188" y="2079061"/>
            <a:ext cx="5115196" cy="3391032"/>
          </a:xfrm>
          <a:prstGeom prst="rect">
            <a:avLst/>
          </a:prstGeom>
        </p:spPr>
      </p:pic>
    </p:spTree>
    <p:extLst>
      <p:ext uri="{BB962C8B-B14F-4D97-AF65-F5344CB8AC3E}">
        <p14:creationId xmlns:p14="http://schemas.microsoft.com/office/powerpoint/2010/main" val="59994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7E-2676-265A-9BE8-8927E07B68C2}"/>
              </a:ext>
            </a:extLst>
          </p:cNvPr>
          <p:cNvSpPr>
            <a:spLocks noGrp="1"/>
          </p:cNvSpPr>
          <p:nvPr>
            <p:ph type="title"/>
          </p:nvPr>
        </p:nvSpPr>
        <p:spPr/>
        <p:txBody>
          <a:bodyPr/>
          <a:lstStyle/>
          <a:p>
            <a:r>
              <a:rPr lang="en-GB" dirty="0" err="1"/>
              <a:t>FB_Vdd</a:t>
            </a:r>
            <a:r>
              <a:rPr lang="en-GB" dirty="0"/>
              <a:t>-PWM_P fault implementation</a:t>
            </a:r>
            <a:endParaRPr lang="en-US" dirty="0"/>
          </a:p>
        </p:txBody>
      </p:sp>
      <p:sp>
        <p:nvSpPr>
          <p:cNvPr id="3" name="Content Placeholder 2">
            <a:extLst>
              <a:ext uri="{FF2B5EF4-FFF2-40B4-BE49-F238E27FC236}">
                <a16:creationId xmlns:a16="http://schemas.microsoft.com/office/drawing/2014/main" id="{1D0355C9-6F0D-FB60-3040-36369FC49B58}"/>
              </a:ext>
            </a:extLst>
          </p:cNvPr>
          <p:cNvSpPr>
            <a:spLocks noGrp="1"/>
          </p:cNvSpPr>
          <p:nvPr>
            <p:ph idx="1"/>
          </p:nvPr>
        </p:nvSpPr>
        <p:spPr/>
        <p:txBody>
          <a:bodyPr/>
          <a:lstStyle/>
          <a:p>
            <a:r>
              <a:rPr lang="en-GB" dirty="0"/>
              <a:t>SCCP2 input capture</a:t>
            </a:r>
          </a:p>
          <a:p>
            <a:r>
              <a:rPr lang="en-GB" dirty="0"/>
              <a:t>CLC2</a:t>
            </a:r>
          </a:p>
          <a:p>
            <a:r>
              <a:rPr lang="en-GB" dirty="0"/>
              <a:t>DMA2</a:t>
            </a:r>
            <a:endParaRPr lang="en-US" dirty="0"/>
          </a:p>
        </p:txBody>
      </p:sp>
    </p:spTree>
    <p:extLst>
      <p:ext uri="{BB962C8B-B14F-4D97-AF65-F5344CB8AC3E}">
        <p14:creationId xmlns:p14="http://schemas.microsoft.com/office/powerpoint/2010/main" val="150900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2252-404E-8D38-5ADA-6830CAB15B42}"/>
              </a:ext>
            </a:extLst>
          </p:cNvPr>
          <p:cNvSpPr>
            <a:spLocks noGrp="1"/>
          </p:cNvSpPr>
          <p:nvPr>
            <p:ph type="title"/>
          </p:nvPr>
        </p:nvSpPr>
        <p:spPr/>
        <p:txBody>
          <a:bodyPr/>
          <a:lstStyle/>
          <a:p>
            <a:r>
              <a:rPr lang="en-GB" dirty="0"/>
              <a:t>DAB operation</a:t>
            </a:r>
            <a:endParaRPr lang="en-US" dirty="0"/>
          </a:p>
        </p:txBody>
      </p:sp>
      <p:pic>
        <p:nvPicPr>
          <p:cNvPr id="7" name="Picture 6">
            <a:extLst>
              <a:ext uri="{FF2B5EF4-FFF2-40B4-BE49-F238E27FC236}">
                <a16:creationId xmlns:a16="http://schemas.microsoft.com/office/drawing/2014/main" id="{11AD3DFE-3AA8-01F3-C023-46349D5AB856}"/>
              </a:ext>
            </a:extLst>
          </p:cNvPr>
          <p:cNvPicPr>
            <a:picLocks noChangeAspect="1"/>
          </p:cNvPicPr>
          <p:nvPr/>
        </p:nvPicPr>
        <p:blipFill>
          <a:blip r:embed="rId2"/>
          <a:stretch>
            <a:fillRect/>
          </a:stretch>
        </p:blipFill>
        <p:spPr>
          <a:xfrm>
            <a:off x="838200" y="1525505"/>
            <a:ext cx="10097030" cy="4678649"/>
          </a:xfrm>
          <a:prstGeom prst="rect">
            <a:avLst/>
          </a:prstGeom>
        </p:spPr>
      </p:pic>
    </p:spTree>
    <p:extLst>
      <p:ext uri="{BB962C8B-B14F-4D97-AF65-F5344CB8AC3E}">
        <p14:creationId xmlns:p14="http://schemas.microsoft.com/office/powerpoint/2010/main" val="782662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6421</TotalTime>
  <Words>1566</Words>
  <Application>Microsoft Office PowerPoint</Application>
  <PresentationFormat>Widescreen</PresentationFormat>
  <Paragraphs>475</Paragraphs>
  <Slides>64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Aptos</vt:lpstr>
      <vt:lpstr>Aptos Display</vt:lpstr>
      <vt:lpstr>Arial</vt:lpstr>
      <vt:lpstr>Arial Narrow</vt:lpstr>
      <vt:lpstr>Calibri</vt:lpstr>
      <vt:lpstr>Calibri Light</vt:lpstr>
      <vt:lpstr>Cambria Math</vt:lpstr>
      <vt:lpstr>Times New Roman</vt:lpstr>
      <vt:lpstr>TimesNewRoman</vt:lpstr>
      <vt:lpstr>Office Theme</vt:lpstr>
      <vt:lpstr>Dual Active Bridge</vt:lpstr>
      <vt:lpstr>PowerPoint Presentation</vt:lpstr>
      <vt:lpstr>PWM Configuration – Cascaded PWM 1-2-3-4</vt:lpstr>
      <vt:lpstr>MCC PWM1</vt:lpstr>
      <vt:lpstr>MCC PWM2</vt:lpstr>
      <vt:lpstr>MCC PWM3</vt:lpstr>
      <vt:lpstr>MCC PWM4</vt:lpstr>
      <vt:lpstr>FB_Vdd-PWM_P fault implementation</vt:lpstr>
      <vt:lpstr>DAB operation</vt:lpstr>
      <vt:lpstr>PowerPoint Presentation</vt:lpstr>
      <vt:lpstr>PowerPoint Presentation</vt:lpstr>
      <vt:lpstr>Deadtime equation for ZVS</vt:lpstr>
      <vt:lpstr>ZCS</vt:lpstr>
      <vt:lpstr>A new modulation to achieve soft switching ZCS</vt:lpstr>
      <vt:lpstr>Actual testing to the DAB board in Garching (Open Loop measurement) – no Power flow</vt:lpstr>
      <vt:lpstr>Actual testing to the DAB board in Garching (Open Loop measurement) – with Power flow</vt:lpstr>
      <vt:lpstr>Actual testing to the DAB board in Garching (Open Loop measurement) – with Power flow</vt:lpstr>
      <vt:lpstr>New ramp up –Vloop reference test</vt:lpstr>
      <vt:lpstr>New ramp up –Iloop reference test</vt:lpstr>
      <vt:lpstr>New ramp up –Ploop reference test</vt:lpstr>
      <vt:lpstr>ISR timing tasks :: 100KHz execution time</vt:lpstr>
      <vt:lpstr>Control loop execution</vt:lpstr>
      <vt:lpstr>Firmware Structure</vt:lpstr>
      <vt:lpstr>Firmware Structure</vt:lpstr>
      <vt:lpstr>Firmware Structure</vt:lpstr>
      <vt:lpstr>PowerPoint Presentation</vt:lpstr>
      <vt:lpstr>PowerPoint Presentation</vt:lpstr>
      <vt:lpstr>PowerPoint Presentation</vt:lpstr>
      <vt:lpstr>Firmware Block Diagram</vt:lpstr>
      <vt:lpstr>PowerPoint Presentation</vt:lpstr>
      <vt:lpstr>PowerPoint Presentation</vt:lpstr>
      <vt:lpstr>PowerPoint Presentation</vt:lpstr>
      <vt:lpstr>PowerPoint Presentation</vt:lpstr>
      <vt:lpstr>PWM Configuration – Cascaded PWM 1-2-3-4</vt:lpstr>
      <vt:lpstr>PWM Configuration – Cascaded PWM 1-2-3-4</vt:lpstr>
      <vt:lpstr>PowerPoint Presentation</vt:lpstr>
      <vt:lpstr>DAB Garching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Remaining tasks for DAB</vt:lpstr>
      <vt:lpstr>Next Quarter Tasks</vt:lpstr>
      <vt:lpstr>PowerPoint Presentation</vt:lpstr>
      <vt:lpstr>PowerPoint Presentation</vt:lpstr>
      <vt:lpstr>PowerPoint Presentation</vt:lpstr>
      <vt:lpstr>With reverse mode operation</vt:lpstr>
      <vt:lpstr>PowerPoint Presentation</vt:lpstr>
      <vt:lpstr>Power Board Visualizer bidirectional xml version</vt:lpstr>
      <vt:lpstr>Power Board Visualizer bidirectional xml version</vt:lpstr>
      <vt:lpstr>Power Board Visualizer bidirectional xml version</vt:lpstr>
      <vt:lpstr>DAB Bidirectional DCDC – Block diagram of Hardware (TSS)</vt:lpstr>
      <vt:lpstr>Typical waveforms fwd. vs rev. Simplified TPS modulation</vt:lpstr>
      <vt:lpstr>Forward mode (positive active power) </vt:lpstr>
      <vt:lpstr>Reverse mode (negative active power)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Kristine Angelica Panghulan - M15690</dc:creator>
  <cp:lastModifiedBy>Kristine Angelica Panghulan - M15690</cp:lastModifiedBy>
  <cp:revision>44</cp:revision>
  <dcterms:created xsi:type="dcterms:W3CDTF">2024-07-02T22:00:27Z</dcterms:created>
  <dcterms:modified xsi:type="dcterms:W3CDTF">2025-03-25T21:53:05Z</dcterms:modified>
</cp:coreProperties>
</file>